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1" r:id="rId1"/>
  </p:sldMasterIdLst>
  <p:notesMasterIdLst>
    <p:notesMasterId r:id="rId43"/>
  </p:notesMasterIdLst>
  <p:handoutMasterIdLst>
    <p:handoutMasterId r:id="rId44"/>
  </p:handoutMasterIdLst>
  <p:sldIdLst>
    <p:sldId id="352" r:id="rId2"/>
    <p:sldId id="538" r:id="rId3"/>
    <p:sldId id="605" r:id="rId4"/>
    <p:sldId id="543" r:id="rId5"/>
    <p:sldId id="501" r:id="rId6"/>
    <p:sldId id="502" r:id="rId7"/>
    <p:sldId id="606" r:id="rId8"/>
    <p:sldId id="579" r:id="rId9"/>
    <p:sldId id="580" r:id="rId10"/>
    <p:sldId id="607" r:id="rId11"/>
    <p:sldId id="608" r:id="rId12"/>
    <p:sldId id="609" r:id="rId13"/>
    <p:sldId id="581" r:id="rId14"/>
    <p:sldId id="582" r:id="rId15"/>
    <p:sldId id="583" r:id="rId16"/>
    <p:sldId id="610" r:id="rId17"/>
    <p:sldId id="611" r:id="rId18"/>
    <p:sldId id="612" r:id="rId19"/>
    <p:sldId id="613" r:id="rId20"/>
    <p:sldId id="614" r:id="rId21"/>
    <p:sldId id="615" r:id="rId22"/>
    <p:sldId id="616" r:id="rId23"/>
    <p:sldId id="617" r:id="rId24"/>
    <p:sldId id="618" r:id="rId25"/>
    <p:sldId id="619" r:id="rId26"/>
    <p:sldId id="620" r:id="rId27"/>
    <p:sldId id="621" r:id="rId28"/>
    <p:sldId id="622" r:id="rId29"/>
    <p:sldId id="623" r:id="rId30"/>
    <p:sldId id="632" r:id="rId31"/>
    <p:sldId id="624" r:id="rId32"/>
    <p:sldId id="625" r:id="rId33"/>
    <p:sldId id="626" r:id="rId34"/>
    <p:sldId id="627" r:id="rId35"/>
    <p:sldId id="631" r:id="rId36"/>
    <p:sldId id="630" r:id="rId37"/>
    <p:sldId id="533" r:id="rId38"/>
    <p:sldId id="599" r:id="rId39"/>
    <p:sldId id="600" r:id="rId40"/>
    <p:sldId id="536" r:id="rId41"/>
    <p:sldId id="341" r:id="rId42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D2"/>
    <a:srgbClr val="F2F2F2"/>
    <a:srgbClr val="FF9409"/>
    <a:srgbClr val="D27800"/>
    <a:srgbClr val="58C9E8"/>
    <a:srgbClr val="529C6B"/>
    <a:srgbClr val="C1E9C1"/>
    <a:srgbClr val="F7F5B4"/>
    <a:srgbClr val="EDB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18" autoAdjust="0"/>
    <p:restoredTop sz="87253" autoAdjust="0"/>
  </p:normalViewPr>
  <p:slideViewPr>
    <p:cSldViewPr snapToGrid="0">
      <p:cViewPr varScale="1">
        <p:scale>
          <a:sx n="88" d="100"/>
          <a:sy n="88" d="100"/>
        </p:scale>
        <p:origin x="87" y="165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709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44DAC75-396F-4FDB-8BE0-CA33BB1C32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C4871D-DDEA-447A-97E8-429A495A20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6733-D6EA-4356-9C86-D365C2A991E3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75BB1E-D22E-4A14-A420-F73EF3734B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5FB482-C401-4FF0-86AA-695D859653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50980-7627-48BF-80EE-3F52ECE570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92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19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6243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9505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622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4681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7176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7276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8261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2847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01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9826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7866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7775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657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zh-CN" altLang="en-US" dirty="0"/>
              <a:t>：前提集合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：结论的前件</a:t>
            </a:r>
            <a:endParaRPr lang="en-US" altLang="zh-CN" dirty="0"/>
          </a:p>
          <a:p>
            <a:r>
              <a:rPr lang="en-US" altLang="zh-CN" dirty="0"/>
              <a:t>S</a:t>
            </a:r>
            <a:r>
              <a:rPr lang="zh-CN" altLang="en-US" dirty="0"/>
              <a:t>：结论的后件</a:t>
            </a:r>
          </a:p>
        </p:txBody>
      </p:sp>
    </p:spTree>
    <p:extLst>
      <p:ext uri="{BB962C8B-B14F-4D97-AF65-F5344CB8AC3E}">
        <p14:creationId xmlns:p14="http://schemas.microsoft.com/office/powerpoint/2010/main" val="3260072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3988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575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2775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71916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968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zh-CN" altLang="en-US" dirty="0"/>
              <a:t>当且仅当</a:t>
            </a:r>
            <a:r>
              <a:rPr lang="en-US" altLang="zh-CN" dirty="0"/>
              <a:t>q</a:t>
            </a:r>
            <a:r>
              <a:rPr lang="zh-CN" altLang="en-US" dirty="0"/>
              <a:t>，其中</a:t>
            </a:r>
            <a:r>
              <a:rPr lang="en-US" altLang="zh-CN" dirty="0"/>
              <a:t>q</a:t>
            </a:r>
            <a:r>
              <a:rPr lang="zh-CN" altLang="en-US"/>
              <a:t>是条件。</a:t>
            </a:r>
            <a:endParaRPr lang="en-US" altLang="zh-CN" dirty="0"/>
          </a:p>
          <a:p>
            <a:r>
              <a:rPr lang="zh-CN" altLang="en-US" dirty="0"/>
              <a:t>充分性：</a:t>
            </a:r>
            <a:r>
              <a:rPr lang="en-US" altLang="zh-CN" dirty="0"/>
              <a:t>q-&gt;p</a:t>
            </a:r>
          </a:p>
          <a:p>
            <a:r>
              <a:rPr lang="zh-CN" altLang="en-US" dirty="0"/>
              <a:t>必要性：</a:t>
            </a:r>
            <a:r>
              <a:rPr lang="en-US" altLang="zh-CN" dirty="0"/>
              <a:t>p-&gt;q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0042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13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5892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23989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3517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2559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98604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590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4142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95827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91394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3527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2420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84777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1534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5022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5220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6341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041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4826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25B2B8C-7769-4402-A2DF-97CB41EC77BB}"/>
              </a:ext>
            </a:extLst>
          </p:cNvPr>
          <p:cNvSpPr/>
          <p:nvPr userDrawn="1"/>
        </p:nvSpPr>
        <p:spPr>
          <a:xfrm>
            <a:off x="-1" y="0"/>
            <a:ext cx="1745109" cy="983077"/>
          </a:xfrm>
          <a:prstGeom prst="rect">
            <a:avLst/>
          </a:prstGeom>
          <a:solidFill>
            <a:srgbClr val="C1E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A3877A-4429-4C91-8CF2-0FF86862A950}"/>
              </a:ext>
            </a:extLst>
          </p:cNvPr>
          <p:cNvSpPr/>
          <p:nvPr userDrawn="1"/>
        </p:nvSpPr>
        <p:spPr>
          <a:xfrm>
            <a:off x="1745109" y="983077"/>
            <a:ext cx="10491329" cy="5874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1D45BC9-86E7-4159-8D03-2F331EDD480C}"/>
              </a:ext>
            </a:extLst>
          </p:cNvPr>
          <p:cNvCxnSpPr>
            <a:cxnSpLocks/>
          </p:cNvCxnSpPr>
          <p:nvPr userDrawn="1"/>
        </p:nvCxnSpPr>
        <p:spPr>
          <a:xfrm>
            <a:off x="1745109" y="0"/>
            <a:ext cx="0" cy="6858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78916FA-9813-4CD4-AAD6-95D8440C2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983077"/>
            <a:ext cx="12236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 userDrawn="1"/>
        </p:nvSpPr>
        <p:spPr>
          <a:xfrm>
            <a:off x="11738417" y="6492875"/>
            <a:ext cx="498022" cy="365125"/>
          </a:xfrm>
          <a:prstGeom prst="rect">
            <a:avLst/>
          </a:prstGeom>
          <a:solidFill>
            <a:srgbClr val="C1E9C1"/>
          </a:solidFill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400" b="1" kern="1200">
                <a:solidFill>
                  <a:sysClr val="windowText" lastClr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BDC027-A609-4E85-80C3-026232E7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0785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2379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249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31999-EFC1-4EA2-85BC-B0F82980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7A61E5-5271-4AED-AEDD-F090C75CE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62399256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73452-0BA2-4402-B830-2D296089C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36454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884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50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86228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5112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7448928" y="631459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www.1ppt.com/ziti/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www.1ppt.com/xiazai/jihua/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www.1ppt.com/xiazai/jianli/ 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www.1ppt.com/xiazai/huibao/    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6616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44389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9D5205-7A97-4BB8-AD0F-43BB587C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A36690-FA30-42C8-A8B6-DF8F9C508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61DE4D-6129-4C44-B5A2-0D5979C0F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751958-1E0A-4522-AEDB-ADB07573BF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AA46E1-18E9-4489-AAF1-A6ECC895A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1E193-B46C-451F-8BD9-FC5BEE1B1CA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3363A3-75D6-4BB0-B219-C607F30474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/>
        </p:blipFill>
        <p:spPr>
          <a:xfrm>
            <a:off x="-2" y="0"/>
            <a:ext cx="1219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3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2" r:id="rId2"/>
    <p:sldLayoutId id="2147483687" r:id="rId3"/>
    <p:sldLayoutId id="2147483693" r:id="rId4"/>
    <p:sldLayoutId id="214748369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emf"/><Relationship Id="rId4" Type="http://schemas.openxmlformats.org/officeDocument/2006/relationships/oleObject" Target="NUL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7797DE-7568-454D-9880-D53156F8E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822">
            <a:off x="2512756" y="-418718"/>
            <a:ext cx="7357502" cy="6737367"/>
          </a:xfrm>
          <a:prstGeom prst="rect">
            <a:avLst/>
          </a:prstGeom>
        </p:spPr>
      </p:pic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0" y="2542132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离散数学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9D842A-2767-4AC4-87B3-DF41DFEFD3B8}"/>
              </a:ext>
            </a:extLst>
          </p:cNvPr>
          <p:cNvSpPr txBox="1"/>
          <p:nvPr/>
        </p:nvSpPr>
        <p:spPr>
          <a:xfrm>
            <a:off x="3490823" y="4125398"/>
            <a:ext cx="5378291" cy="13262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14000"/>
              </a:lnSpc>
            </a:pP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Discrete Mathematics </a:t>
            </a:r>
          </a:p>
          <a:p>
            <a:pPr algn="ctr">
              <a:lnSpc>
                <a:spcPct val="114000"/>
              </a:lnSpc>
            </a:pP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钟芳明</a:t>
            </a:r>
            <a:endParaRPr lang="en-US" altLang="zh-C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5DF987BA-4218-4F92-AFC1-84A9768C4319}"/>
              </a:ext>
            </a:extLst>
          </p:cNvPr>
          <p:cNvGrpSpPr>
            <a:grpSpLocks noChangeAspect="1"/>
          </p:cNvGrpSpPr>
          <p:nvPr/>
        </p:nvGrpSpPr>
        <p:grpSpPr bwMode="auto">
          <a:xfrm rot="2136143">
            <a:off x="9694576" y="3873168"/>
            <a:ext cx="1906587" cy="2565400"/>
            <a:chOff x="1260" y="774"/>
            <a:chExt cx="1201" cy="161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CC12FE4-63B0-4BE2-80AC-C110C1F84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774"/>
              <a:ext cx="1201" cy="1616"/>
            </a:xfrm>
            <a:custGeom>
              <a:avLst/>
              <a:gdLst>
                <a:gd name="T0" fmla="*/ 426 w 448"/>
                <a:gd name="T1" fmla="*/ 21 h 603"/>
                <a:gd name="T2" fmla="*/ 418 w 448"/>
                <a:gd name="T3" fmla="*/ 16 h 603"/>
                <a:gd name="T4" fmla="*/ 27 w 448"/>
                <a:gd name="T5" fmla="*/ 31 h 603"/>
                <a:gd name="T6" fmla="*/ 23 w 448"/>
                <a:gd name="T7" fmla="*/ 36 h 603"/>
                <a:gd name="T8" fmla="*/ 14 w 448"/>
                <a:gd name="T9" fmla="*/ 71 h 603"/>
                <a:gd name="T10" fmla="*/ 26 w 448"/>
                <a:gd name="T11" fmla="*/ 93 h 603"/>
                <a:gd name="T12" fmla="*/ 14 w 448"/>
                <a:gd name="T13" fmla="*/ 118 h 603"/>
                <a:gd name="T14" fmla="*/ 29 w 448"/>
                <a:gd name="T15" fmla="*/ 139 h 603"/>
                <a:gd name="T16" fmla="*/ 14 w 448"/>
                <a:gd name="T17" fmla="*/ 164 h 603"/>
                <a:gd name="T18" fmla="*/ 32 w 448"/>
                <a:gd name="T19" fmla="*/ 184 h 603"/>
                <a:gd name="T20" fmla="*/ 17 w 448"/>
                <a:gd name="T21" fmla="*/ 211 h 603"/>
                <a:gd name="T22" fmla="*/ 35 w 448"/>
                <a:gd name="T23" fmla="*/ 232 h 603"/>
                <a:gd name="T24" fmla="*/ 26 w 448"/>
                <a:gd name="T25" fmla="*/ 258 h 603"/>
                <a:gd name="T26" fmla="*/ 38 w 448"/>
                <a:gd name="T27" fmla="*/ 284 h 603"/>
                <a:gd name="T28" fmla="*/ 24 w 448"/>
                <a:gd name="T29" fmla="*/ 314 h 603"/>
                <a:gd name="T30" fmla="*/ 41 w 448"/>
                <a:gd name="T31" fmla="*/ 336 h 603"/>
                <a:gd name="T32" fmla="*/ 32 w 448"/>
                <a:gd name="T33" fmla="*/ 361 h 603"/>
                <a:gd name="T34" fmla="*/ 43 w 448"/>
                <a:gd name="T35" fmla="*/ 380 h 603"/>
                <a:gd name="T36" fmla="*/ 28 w 448"/>
                <a:gd name="T37" fmla="*/ 417 h 603"/>
                <a:gd name="T38" fmla="*/ 45 w 448"/>
                <a:gd name="T39" fmla="*/ 439 h 603"/>
                <a:gd name="T40" fmla="*/ 32 w 448"/>
                <a:gd name="T41" fmla="*/ 482 h 603"/>
                <a:gd name="T42" fmla="*/ 45 w 448"/>
                <a:gd name="T43" fmla="*/ 503 h 603"/>
                <a:gd name="T44" fmla="*/ 28 w 448"/>
                <a:gd name="T45" fmla="*/ 535 h 603"/>
                <a:gd name="T46" fmla="*/ 45 w 448"/>
                <a:gd name="T47" fmla="*/ 557 h 603"/>
                <a:gd name="T48" fmla="*/ 55 w 448"/>
                <a:gd name="T49" fmla="*/ 596 h 603"/>
                <a:gd name="T50" fmla="*/ 60 w 448"/>
                <a:gd name="T51" fmla="*/ 557 h 603"/>
                <a:gd name="T52" fmla="*/ 56 w 448"/>
                <a:gd name="T53" fmla="*/ 535 h 603"/>
                <a:gd name="T54" fmla="*/ 71 w 448"/>
                <a:gd name="T55" fmla="*/ 503 h 603"/>
                <a:gd name="T56" fmla="*/ 56 w 448"/>
                <a:gd name="T57" fmla="*/ 482 h 603"/>
                <a:gd name="T58" fmla="*/ 64 w 448"/>
                <a:gd name="T59" fmla="*/ 439 h 603"/>
                <a:gd name="T60" fmla="*/ 55 w 448"/>
                <a:gd name="T61" fmla="*/ 417 h 603"/>
                <a:gd name="T62" fmla="*/ 64 w 448"/>
                <a:gd name="T63" fmla="*/ 381 h 603"/>
                <a:gd name="T64" fmla="*/ 53 w 448"/>
                <a:gd name="T65" fmla="*/ 358 h 603"/>
                <a:gd name="T66" fmla="*/ 54 w 448"/>
                <a:gd name="T67" fmla="*/ 339 h 603"/>
                <a:gd name="T68" fmla="*/ 51 w 448"/>
                <a:gd name="T69" fmla="*/ 316 h 603"/>
                <a:gd name="T70" fmla="*/ 57 w 448"/>
                <a:gd name="T71" fmla="*/ 285 h 603"/>
                <a:gd name="T72" fmla="*/ 48 w 448"/>
                <a:gd name="T73" fmla="*/ 264 h 603"/>
                <a:gd name="T74" fmla="*/ 50 w 448"/>
                <a:gd name="T75" fmla="*/ 235 h 603"/>
                <a:gd name="T76" fmla="*/ 45 w 448"/>
                <a:gd name="T77" fmla="*/ 212 h 603"/>
                <a:gd name="T78" fmla="*/ 57 w 448"/>
                <a:gd name="T79" fmla="*/ 182 h 603"/>
                <a:gd name="T80" fmla="*/ 41 w 448"/>
                <a:gd name="T81" fmla="*/ 162 h 603"/>
                <a:gd name="T82" fmla="*/ 57 w 448"/>
                <a:gd name="T83" fmla="*/ 139 h 603"/>
                <a:gd name="T84" fmla="*/ 39 w 448"/>
                <a:gd name="T85" fmla="*/ 118 h 603"/>
                <a:gd name="T86" fmla="*/ 49 w 448"/>
                <a:gd name="T87" fmla="*/ 93 h 603"/>
                <a:gd name="T88" fmla="*/ 36 w 448"/>
                <a:gd name="T89" fmla="*/ 71 h 603"/>
                <a:gd name="T90" fmla="*/ 220 w 448"/>
                <a:gd name="T91" fmla="*/ 13 h 603"/>
                <a:gd name="T92" fmla="*/ 415 w 448"/>
                <a:gd name="T93" fmla="*/ 348 h 603"/>
                <a:gd name="T94" fmla="*/ 415 w 448"/>
                <a:gd name="T95" fmla="*/ 573 h 603"/>
                <a:gd name="T96" fmla="*/ 427 w 448"/>
                <a:gd name="T97" fmla="*/ 354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8" h="603">
                  <a:moveTo>
                    <a:pt x="427" y="354"/>
                  </a:moveTo>
                  <a:cubicBezTo>
                    <a:pt x="419" y="243"/>
                    <a:pt x="426" y="132"/>
                    <a:pt x="426" y="21"/>
                  </a:cubicBezTo>
                  <a:cubicBezTo>
                    <a:pt x="426" y="17"/>
                    <a:pt x="422" y="16"/>
                    <a:pt x="419" y="17"/>
                  </a:cubicBezTo>
                  <a:cubicBezTo>
                    <a:pt x="419" y="16"/>
                    <a:pt x="419" y="16"/>
                    <a:pt x="418" y="16"/>
                  </a:cubicBezTo>
                  <a:cubicBezTo>
                    <a:pt x="353" y="4"/>
                    <a:pt x="286" y="0"/>
                    <a:pt x="220" y="2"/>
                  </a:cubicBezTo>
                  <a:cubicBezTo>
                    <a:pt x="155" y="3"/>
                    <a:pt x="88" y="9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4" y="31"/>
                    <a:pt x="23" y="33"/>
                    <a:pt x="23" y="36"/>
                  </a:cubicBezTo>
                  <a:cubicBezTo>
                    <a:pt x="23" y="48"/>
                    <a:pt x="24" y="59"/>
                    <a:pt x="25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0" y="71"/>
                    <a:pt x="0" y="93"/>
                    <a:pt x="14" y="93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7" y="101"/>
                    <a:pt x="27" y="109"/>
                    <a:pt x="28" y="118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0" y="118"/>
                    <a:pt x="0" y="139"/>
                    <a:pt x="14" y="139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30" y="147"/>
                    <a:pt x="30" y="155"/>
                    <a:pt x="31" y="163"/>
                  </a:cubicBezTo>
                  <a:cubicBezTo>
                    <a:pt x="25" y="163"/>
                    <a:pt x="19" y="164"/>
                    <a:pt x="14" y="164"/>
                  </a:cubicBezTo>
                  <a:cubicBezTo>
                    <a:pt x="0" y="164"/>
                    <a:pt x="0" y="186"/>
                    <a:pt x="14" y="186"/>
                  </a:cubicBezTo>
                  <a:cubicBezTo>
                    <a:pt x="20" y="185"/>
                    <a:pt x="26" y="185"/>
                    <a:pt x="32" y="184"/>
                  </a:cubicBezTo>
                  <a:cubicBezTo>
                    <a:pt x="33" y="193"/>
                    <a:pt x="33" y="202"/>
                    <a:pt x="34" y="211"/>
                  </a:cubicBezTo>
                  <a:cubicBezTo>
                    <a:pt x="28" y="211"/>
                    <a:pt x="23" y="211"/>
                    <a:pt x="17" y="211"/>
                  </a:cubicBezTo>
                  <a:cubicBezTo>
                    <a:pt x="4" y="211"/>
                    <a:pt x="4" y="232"/>
                    <a:pt x="17" y="232"/>
                  </a:cubicBezTo>
                  <a:cubicBezTo>
                    <a:pt x="23" y="232"/>
                    <a:pt x="29" y="232"/>
                    <a:pt x="35" y="232"/>
                  </a:cubicBezTo>
                  <a:cubicBezTo>
                    <a:pt x="36" y="242"/>
                    <a:pt x="36" y="252"/>
                    <a:pt x="37" y="263"/>
                  </a:cubicBezTo>
                  <a:cubicBezTo>
                    <a:pt x="33" y="262"/>
                    <a:pt x="30" y="260"/>
                    <a:pt x="26" y="258"/>
                  </a:cubicBezTo>
                  <a:cubicBezTo>
                    <a:pt x="15" y="251"/>
                    <a:pt x="4" y="270"/>
                    <a:pt x="16" y="277"/>
                  </a:cubicBezTo>
                  <a:cubicBezTo>
                    <a:pt x="23" y="281"/>
                    <a:pt x="30" y="283"/>
                    <a:pt x="38" y="284"/>
                  </a:cubicBezTo>
                  <a:cubicBezTo>
                    <a:pt x="39" y="294"/>
                    <a:pt x="39" y="305"/>
                    <a:pt x="40" y="315"/>
                  </a:cubicBezTo>
                  <a:cubicBezTo>
                    <a:pt x="35" y="314"/>
                    <a:pt x="30" y="314"/>
                    <a:pt x="24" y="314"/>
                  </a:cubicBezTo>
                  <a:cubicBezTo>
                    <a:pt x="11" y="314"/>
                    <a:pt x="11" y="335"/>
                    <a:pt x="24" y="335"/>
                  </a:cubicBezTo>
                  <a:cubicBezTo>
                    <a:pt x="30" y="335"/>
                    <a:pt x="36" y="336"/>
                    <a:pt x="41" y="336"/>
                  </a:cubicBezTo>
                  <a:cubicBezTo>
                    <a:pt x="41" y="344"/>
                    <a:pt x="42" y="351"/>
                    <a:pt x="42" y="359"/>
                  </a:cubicBezTo>
                  <a:cubicBezTo>
                    <a:pt x="39" y="359"/>
                    <a:pt x="36" y="360"/>
                    <a:pt x="32" y="361"/>
                  </a:cubicBezTo>
                  <a:cubicBezTo>
                    <a:pt x="19" y="365"/>
                    <a:pt x="25" y="385"/>
                    <a:pt x="38" y="381"/>
                  </a:cubicBezTo>
                  <a:cubicBezTo>
                    <a:pt x="40" y="381"/>
                    <a:pt x="41" y="381"/>
                    <a:pt x="43" y="380"/>
                  </a:cubicBezTo>
                  <a:cubicBezTo>
                    <a:pt x="43" y="393"/>
                    <a:pt x="44" y="405"/>
                    <a:pt x="44" y="417"/>
                  </a:cubicBezTo>
                  <a:cubicBezTo>
                    <a:pt x="28" y="417"/>
                    <a:pt x="28" y="417"/>
                    <a:pt x="28" y="417"/>
                  </a:cubicBezTo>
                  <a:cubicBezTo>
                    <a:pt x="14" y="417"/>
                    <a:pt x="14" y="439"/>
                    <a:pt x="28" y="439"/>
                  </a:cubicBezTo>
                  <a:cubicBezTo>
                    <a:pt x="45" y="439"/>
                    <a:pt x="45" y="439"/>
                    <a:pt x="45" y="439"/>
                  </a:cubicBezTo>
                  <a:cubicBezTo>
                    <a:pt x="45" y="453"/>
                    <a:pt x="45" y="467"/>
                    <a:pt x="45" y="482"/>
                  </a:cubicBezTo>
                  <a:cubicBezTo>
                    <a:pt x="32" y="482"/>
                    <a:pt x="32" y="482"/>
                    <a:pt x="32" y="482"/>
                  </a:cubicBezTo>
                  <a:cubicBezTo>
                    <a:pt x="18" y="482"/>
                    <a:pt x="18" y="503"/>
                    <a:pt x="32" y="503"/>
                  </a:cubicBezTo>
                  <a:cubicBezTo>
                    <a:pt x="45" y="503"/>
                    <a:pt x="45" y="503"/>
                    <a:pt x="45" y="503"/>
                  </a:cubicBezTo>
                  <a:cubicBezTo>
                    <a:pt x="45" y="514"/>
                    <a:pt x="45" y="524"/>
                    <a:pt x="45" y="535"/>
                  </a:cubicBezTo>
                  <a:cubicBezTo>
                    <a:pt x="28" y="535"/>
                    <a:pt x="28" y="535"/>
                    <a:pt x="28" y="535"/>
                  </a:cubicBezTo>
                  <a:cubicBezTo>
                    <a:pt x="14" y="535"/>
                    <a:pt x="14" y="557"/>
                    <a:pt x="28" y="557"/>
                  </a:cubicBezTo>
                  <a:cubicBezTo>
                    <a:pt x="45" y="557"/>
                    <a:pt x="45" y="557"/>
                    <a:pt x="45" y="557"/>
                  </a:cubicBezTo>
                  <a:cubicBezTo>
                    <a:pt x="45" y="570"/>
                    <a:pt x="45" y="583"/>
                    <a:pt x="44" y="596"/>
                  </a:cubicBezTo>
                  <a:cubicBezTo>
                    <a:pt x="44" y="603"/>
                    <a:pt x="55" y="603"/>
                    <a:pt x="55" y="596"/>
                  </a:cubicBezTo>
                  <a:cubicBezTo>
                    <a:pt x="55" y="583"/>
                    <a:pt x="56" y="570"/>
                    <a:pt x="56" y="557"/>
                  </a:cubicBezTo>
                  <a:cubicBezTo>
                    <a:pt x="60" y="557"/>
                    <a:pt x="60" y="557"/>
                    <a:pt x="60" y="557"/>
                  </a:cubicBezTo>
                  <a:cubicBezTo>
                    <a:pt x="74" y="557"/>
                    <a:pt x="74" y="535"/>
                    <a:pt x="60" y="535"/>
                  </a:cubicBezTo>
                  <a:cubicBezTo>
                    <a:pt x="56" y="535"/>
                    <a:pt x="56" y="535"/>
                    <a:pt x="56" y="535"/>
                  </a:cubicBezTo>
                  <a:cubicBezTo>
                    <a:pt x="56" y="524"/>
                    <a:pt x="56" y="514"/>
                    <a:pt x="56" y="503"/>
                  </a:cubicBezTo>
                  <a:cubicBezTo>
                    <a:pt x="71" y="503"/>
                    <a:pt x="71" y="503"/>
                    <a:pt x="71" y="503"/>
                  </a:cubicBezTo>
                  <a:cubicBezTo>
                    <a:pt x="85" y="503"/>
                    <a:pt x="85" y="482"/>
                    <a:pt x="71" y="482"/>
                  </a:cubicBezTo>
                  <a:cubicBezTo>
                    <a:pt x="56" y="482"/>
                    <a:pt x="56" y="482"/>
                    <a:pt x="56" y="482"/>
                  </a:cubicBezTo>
                  <a:cubicBezTo>
                    <a:pt x="56" y="467"/>
                    <a:pt x="56" y="453"/>
                    <a:pt x="55" y="439"/>
                  </a:cubicBezTo>
                  <a:cubicBezTo>
                    <a:pt x="64" y="439"/>
                    <a:pt x="64" y="439"/>
                    <a:pt x="64" y="439"/>
                  </a:cubicBezTo>
                  <a:cubicBezTo>
                    <a:pt x="78" y="439"/>
                    <a:pt x="78" y="417"/>
                    <a:pt x="64" y="417"/>
                  </a:cubicBezTo>
                  <a:cubicBezTo>
                    <a:pt x="55" y="417"/>
                    <a:pt x="55" y="417"/>
                    <a:pt x="55" y="417"/>
                  </a:cubicBezTo>
                  <a:cubicBezTo>
                    <a:pt x="54" y="405"/>
                    <a:pt x="54" y="392"/>
                    <a:pt x="53" y="379"/>
                  </a:cubicBezTo>
                  <a:cubicBezTo>
                    <a:pt x="57" y="380"/>
                    <a:pt x="61" y="380"/>
                    <a:pt x="64" y="381"/>
                  </a:cubicBezTo>
                  <a:cubicBezTo>
                    <a:pt x="78" y="385"/>
                    <a:pt x="83" y="365"/>
                    <a:pt x="70" y="361"/>
                  </a:cubicBezTo>
                  <a:cubicBezTo>
                    <a:pt x="64" y="359"/>
                    <a:pt x="58" y="358"/>
                    <a:pt x="53" y="358"/>
                  </a:cubicBezTo>
                  <a:cubicBezTo>
                    <a:pt x="52" y="351"/>
                    <a:pt x="52" y="345"/>
                    <a:pt x="52" y="338"/>
                  </a:cubicBezTo>
                  <a:cubicBezTo>
                    <a:pt x="52" y="338"/>
                    <a:pt x="53" y="338"/>
                    <a:pt x="54" y="339"/>
                  </a:cubicBezTo>
                  <a:cubicBezTo>
                    <a:pt x="67" y="343"/>
                    <a:pt x="73" y="322"/>
                    <a:pt x="59" y="318"/>
                  </a:cubicBezTo>
                  <a:cubicBezTo>
                    <a:pt x="57" y="317"/>
                    <a:pt x="54" y="316"/>
                    <a:pt x="51" y="316"/>
                  </a:cubicBezTo>
                  <a:cubicBezTo>
                    <a:pt x="50" y="306"/>
                    <a:pt x="50" y="295"/>
                    <a:pt x="49" y="285"/>
                  </a:cubicBezTo>
                  <a:cubicBezTo>
                    <a:pt x="52" y="285"/>
                    <a:pt x="54" y="285"/>
                    <a:pt x="57" y="285"/>
                  </a:cubicBezTo>
                  <a:cubicBezTo>
                    <a:pt x="70" y="285"/>
                    <a:pt x="70" y="264"/>
                    <a:pt x="57" y="264"/>
                  </a:cubicBezTo>
                  <a:cubicBezTo>
                    <a:pt x="54" y="264"/>
                    <a:pt x="51" y="264"/>
                    <a:pt x="48" y="264"/>
                  </a:cubicBezTo>
                  <a:cubicBezTo>
                    <a:pt x="47" y="254"/>
                    <a:pt x="47" y="244"/>
                    <a:pt x="46" y="234"/>
                  </a:cubicBezTo>
                  <a:cubicBezTo>
                    <a:pt x="47" y="234"/>
                    <a:pt x="49" y="235"/>
                    <a:pt x="50" y="235"/>
                  </a:cubicBezTo>
                  <a:cubicBezTo>
                    <a:pt x="63" y="239"/>
                    <a:pt x="69" y="219"/>
                    <a:pt x="56" y="214"/>
                  </a:cubicBezTo>
                  <a:cubicBezTo>
                    <a:pt x="52" y="213"/>
                    <a:pt x="48" y="213"/>
                    <a:pt x="45" y="212"/>
                  </a:cubicBezTo>
                  <a:cubicBezTo>
                    <a:pt x="44" y="202"/>
                    <a:pt x="43" y="193"/>
                    <a:pt x="43" y="183"/>
                  </a:cubicBezTo>
                  <a:cubicBezTo>
                    <a:pt x="47" y="182"/>
                    <a:pt x="52" y="182"/>
                    <a:pt x="57" y="182"/>
                  </a:cubicBezTo>
                  <a:cubicBezTo>
                    <a:pt x="70" y="182"/>
                    <a:pt x="70" y="160"/>
                    <a:pt x="57" y="161"/>
                  </a:cubicBezTo>
                  <a:cubicBezTo>
                    <a:pt x="51" y="161"/>
                    <a:pt x="46" y="161"/>
                    <a:pt x="41" y="162"/>
                  </a:cubicBezTo>
                  <a:cubicBezTo>
                    <a:pt x="41" y="154"/>
                    <a:pt x="40" y="147"/>
                    <a:pt x="40" y="139"/>
                  </a:cubicBezTo>
                  <a:cubicBezTo>
                    <a:pt x="57" y="139"/>
                    <a:pt x="57" y="139"/>
                    <a:pt x="57" y="139"/>
                  </a:cubicBezTo>
                  <a:cubicBezTo>
                    <a:pt x="70" y="139"/>
                    <a:pt x="70" y="118"/>
                    <a:pt x="57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8" y="109"/>
                    <a:pt x="37" y="101"/>
                    <a:pt x="37" y="93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63" y="93"/>
                    <a:pt x="63" y="71"/>
                    <a:pt x="49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5" y="61"/>
                    <a:pt x="34" y="50"/>
                    <a:pt x="34" y="40"/>
                  </a:cubicBezTo>
                  <a:cubicBezTo>
                    <a:pt x="93" y="20"/>
                    <a:pt x="157" y="14"/>
                    <a:pt x="220" y="13"/>
                  </a:cubicBezTo>
                  <a:cubicBezTo>
                    <a:pt x="285" y="11"/>
                    <a:pt x="351" y="14"/>
                    <a:pt x="415" y="27"/>
                  </a:cubicBezTo>
                  <a:cubicBezTo>
                    <a:pt x="415" y="134"/>
                    <a:pt x="409" y="241"/>
                    <a:pt x="415" y="348"/>
                  </a:cubicBezTo>
                  <a:cubicBezTo>
                    <a:pt x="418" y="387"/>
                    <a:pt x="421" y="425"/>
                    <a:pt x="423" y="464"/>
                  </a:cubicBezTo>
                  <a:cubicBezTo>
                    <a:pt x="425" y="500"/>
                    <a:pt x="427" y="539"/>
                    <a:pt x="415" y="573"/>
                  </a:cubicBezTo>
                  <a:cubicBezTo>
                    <a:pt x="413" y="580"/>
                    <a:pt x="423" y="582"/>
                    <a:pt x="426" y="576"/>
                  </a:cubicBezTo>
                  <a:cubicBezTo>
                    <a:pt x="448" y="507"/>
                    <a:pt x="431" y="425"/>
                    <a:pt x="427" y="3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CA5C412-0004-479A-BA1F-5747F8D99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" y="2317"/>
              <a:ext cx="976" cy="67"/>
            </a:xfrm>
            <a:custGeom>
              <a:avLst/>
              <a:gdLst>
                <a:gd name="T0" fmla="*/ 357 w 364"/>
                <a:gd name="T1" fmla="*/ 0 h 25"/>
                <a:gd name="T2" fmla="*/ 7 w 364"/>
                <a:gd name="T3" fmla="*/ 14 h 25"/>
                <a:gd name="T4" fmla="*/ 7 w 364"/>
                <a:gd name="T5" fmla="*/ 25 h 25"/>
                <a:gd name="T6" fmla="*/ 357 w 364"/>
                <a:gd name="T7" fmla="*/ 11 h 25"/>
                <a:gd name="T8" fmla="*/ 357 w 364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5">
                  <a:moveTo>
                    <a:pt x="357" y="0"/>
                  </a:moveTo>
                  <a:cubicBezTo>
                    <a:pt x="241" y="11"/>
                    <a:pt x="124" y="14"/>
                    <a:pt x="7" y="14"/>
                  </a:cubicBezTo>
                  <a:cubicBezTo>
                    <a:pt x="0" y="14"/>
                    <a:pt x="0" y="25"/>
                    <a:pt x="7" y="25"/>
                  </a:cubicBezTo>
                  <a:cubicBezTo>
                    <a:pt x="124" y="25"/>
                    <a:pt x="241" y="22"/>
                    <a:pt x="357" y="11"/>
                  </a:cubicBezTo>
                  <a:cubicBezTo>
                    <a:pt x="364" y="10"/>
                    <a:pt x="364" y="0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166D29-A352-4C41-A64B-73E44810C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" y="1867"/>
              <a:ext cx="400" cy="40"/>
            </a:xfrm>
            <a:custGeom>
              <a:avLst/>
              <a:gdLst>
                <a:gd name="T0" fmla="*/ 143 w 149"/>
                <a:gd name="T1" fmla="*/ 0 h 15"/>
                <a:gd name="T2" fmla="*/ 7 w 149"/>
                <a:gd name="T3" fmla="*/ 4 h 15"/>
                <a:gd name="T4" fmla="*/ 7 w 149"/>
                <a:gd name="T5" fmla="*/ 15 h 15"/>
                <a:gd name="T6" fmla="*/ 143 w 149"/>
                <a:gd name="T7" fmla="*/ 11 h 15"/>
                <a:gd name="T8" fmla="*/ 143 w 14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">
                  <a:moveTo>
                    <a:pt x="143" y="0"/>
                  </a:moveTo>
                  <a:cubicBezTo>
                    <a:pt x="97" y="4"/>
                    <a:pt x="52" y="4"/>
                    <a:pt x="7" y="4"/>
                  </a:cubicBezTo>
                  <a:cubicBezTo>
                    <a:pt x="0" y="4"/>
                    <a:pt x="0" y="15"/>
                    <a:pt x="7" y="15"/>
                  </a:cubicBezTo>
                  <a:cubicBezTo>
                    <a:pt x="52" y="15"/>
                    <a:pt x="97" y="14"/>
                    <a:pt x="143" y="11"/>
                  </a:cubicBezTo>
                  <a:cubicBezTo>
                    <a:pt x="149" y="11"/>
                    <a:pt x="14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82CDD40-9110-49DD-B2C0-D80FFFF1B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" y="1955"/>
              <a:ext cx="429" cy="38"/>
            </a:xfrm>
            <a:custGeom>
              <a:avLst/>
              <a:gdLst>
                <a:gd name="T0" fmla="*/ 153 w 160"/>
                <a:gd name="T1" fmla="*/ 0 h 14"/>
                <a:gd name="T2" fmla="*/ 6 w 160"/>
                <a:gd name="T3" fmla="*/ 3 h 14"/>
                <a:gd name="T4" fmla="*/ 6 w 160"/>
                <a:gd name="T5" fmla="*/ 14 h 14"/>
                <a:gd name="T6" fmla="*/ 153 w 160"/>
                <a:gd name="T7" fmla="*/ 10 h 14"/>
                <a:gd name="T8" fmla="*/ 153 w 160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4">
                  <a:moveTo>
                    <a:pt x="153" y="0"/>
                  </a:moveTo>
                  <a:cubicBezTo>
                    <a:pt x="104" y="0"/>
                    <a:pt x="55" y="3"/>
                    <a:pt x="6" y="3"/>
                  </a:cubicBezTo>
                  <a:cubicBezTo>
                    <a:pt x="0" y="3"/>
                    <a:pt x="0" y="14"/>
                    <a:pt x="6" y="14"/>
                  </a:cubicBezTo>
                  <a:cubicBezTo>
                    <a:pt x="55" y="14"/>
                    <a:pt x="104" y="11"/>
                    <a:pt x="153" y="10"/>
                  </a:cubicBezTo>
                  <a:cubicBezTo>
                    <a:pt x="160" y="10"/>
                    <a:pt x="160" y="0"/>
                    <a:pt x="1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22C6FE7-4FAB-47EF-9CA8-0251C185B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4" y="2028"/>
              <a:ext cx="448" cy="51"/>
            </a:xfrm>
            <a:custGeom>
              <a:avLst/>
              <a:gdLst>
                <a:gd name="T0" fmla="*/ 160 w 167"/>
                <a:gd name="T1" fmla="*/ 1 h 19"/>
                <a:gd name="T2" fmla="*/ 7 w 167"/>
                <a:gd name="T3" fmla="*/ 5 h 19"/>
                <a:gd name="T4" fmla="*/ 7 w 167"/>
                <a:gd name="T5" fmla="*/ 15 h 19"/>
                <a:gd name="T6" fmla="*/ 160 w 167"/>
                <a:gd name="T7" fmla="*/ 12 h 19"/>
                <a:gd name="T8" fmla="*/ 160 w 167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9">
                  <a:moveTo>
                    <a:pt x="160" y="1"/>
                  </a:moveTo>
                  <a:cubicBezTo>
                    <a:pt x="109" y="8"/>
                    <a:pt x="58" y="8"/>
                    <a:pt x="7" y="5"/>
                  </a:cubicBezTo>
                  <a:cubicBezTo>
                    <a:pt x="0" y="4"/>
                    <a:pt x="0" y="15"/>
                    <a:pt x="7" y="15"/>
                  </a:cubicBezTo>
                  <a:cubicBezTo>
                    <a:pt x="58" y="19"/>
                    <a:pt x="109" y="19"/>
                    <a:pt x="160" y="12"/>
                  </a:cubicBezTo>
                  <a:cubicBezTo>
                    <a:pt x="167" y="11"/>
                    <a:pt x="167" y="0"/>
                    <a:pt x="16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5FD6A20-B80A-4E6F-836D-E1872B42B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" y="2119"/>
              <a:ext cx="419" cy="45"/>
            </a:xfrm>
            <a:custGeom>
              <a:avLst/>
              <a:gdLst>
                <a:gd name="T0" fmla="*/ 149 w 156"/>
                <a:gd name="T1" fmla="*/ 3 h 17"/>
                <a:gd name="T2" fmla="*/ 6 w 156"/>
                <a:gd name="T3" fmla="*/ 3 h 17"/>
                <a:gd name="T4" fmla="*/ 6 w 156"/>
                <a:gd name="T5" fmla="*/ 14 h 17"/>
                <a:gd name="T6" fmla="*/ 149 w 156"/>
                <a:gd name="T7" fmla="*/ 14 h 17"/>
                <a:gd name="T8" fmla="*/ 149 w 156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7">
                  <a:moveTo>
                    <a:pt x="149" y="3"/>
                  </a:moveTo>
                  <a:cubicBezTo>
                    <a:pt x="102" y="0"/>
                    <a:pt x="54" y="6"/>
                    <a:pt x="6" y="3"/>
                  </a:cubicBezTo>
                  <a:cubicBezTo>
                    <a:pt x="0" y="2"/>
                    <a:pt x="0" y="13"/>
                    <a:pt x="6" y="14"/>
                  </a:cubicBezTo>
                  <a:cubicBezTo>
                    <a:pt x="54" y="17"/>
                    <a:pt x="102" y="11"/>
                    <a:pt x="149" y="14"/>
                  </a:cubicBezTo>
                  <a:cubicBezTo>
                    <a:pt x="156" y="14"/>
                    <a:pt x="156" y="3"/>
                    <a:pt x="14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2E81AAC7-AEBC-4D51-AB79-EB7C08631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" y="2191"/>
              <a:ext cx="426" cy="49"/>
            </a:xfrm>
            <a:custGeom>
              <a:avLst/>
              <a:gdLst>
                <a:gd name="T0" fmla="*/ 149 w 159"/>
                <a:gd name="T1" fmla="*/ 1 h 18"/>
                <a:gd name="T2" fmla="*/ 9 w 159"/>
                <a:gd name="T3" fmla="*/ 1 h 18"/>
                <a:gd name="T4" fmla="*/ 7 w 159"/>
                <a:gd name="T5" fmla="*/ 11 h 18"/>
                <a:gd name="T6" fmla="*/ 152 w 159"/>
                <a:gd name="T7" fmla="*/ 11 h 18"/>
                <a:gd name="T8" fmla="*/ 149 w 159"/>
                <a:gd name="T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49" y="1"/>
                  </a:moveTo>
                  <a:cubicBezTo>
                    <a:pt x="103" y="8"/>
                    <a:pt x="56" y="8"/>
                    <a:pt x="9" y="1"/>
                  </a:cubicBezTo>
                  <a:cubicBezTo>
                    <a:pt x="3" y="0"/>
                    <a:pt x="0" y="10"/>
                    <a:pt x="7" y="11"/>
                  </a:cubicBezTo>
                  <a:cubicBezTo>
                    <a:pt x="55" y="18"/>
                    <a:pt x="104" y="18"/>
                    <a:pt x="152" y="11"/>
                  </a:cubicBezTo>
                  <a:cubicBezTo>
                    <a:pt x="159" y="10"/>
                    <a:pt x="156" y="0"/>
                    <a:pt x="14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57F53E05-82B8-498E-BC4B-ED4F1B626F4F}"/>
              </a:ext>
            </a:extLst>
          </p:cNvPr>
          <p:cNvSpPr/>
          <p:nvPr/>
        </p:nvSpPr>
        <p:spPr>
          <a:xfrm rot="2136143">
            <a:off x="10196229" y="4364792"/>
            <a:ext cx="1343027" cy="10657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离散数学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Discrete 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Mathematics 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242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Method of truth table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B27ECF12-FFB9-4131-BBAD-F25B1FEDD21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456668" y="1408113"/>
                <a:ext cx="8001000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zh-CN" dirty="0"/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¬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dirty="0"/>
                  <a:t>   ,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B27ECF12-FFB9-4131-BBAD-F25B1FEDD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68" y="1408113"/>
                <a:ext cx="8001000" cy="5715000"/>
              </a:xfrm>
              <a:prstGeom prst="rect">
                <a:avLst/>
              </a:prstGeom>
              <a:blipFill>
                <a:blip r:embed="rId3"/>
                <a:stretch>
                  <a:fillRect l="-1601" t="-1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Group 16">
                <a:extLst>
                  <a:ext uri="{FF2B5EF4-FFF2-40B4-BE49-F238E27FC236}">
                    <a16:creationId xmlns:a16="http://schemas.microsoft.com/office/drawing/2014/main" id="{E7E22DF7-9E8E-4583-984D-F8C7B3C83F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6303329"/>
                  </p:ext>
                </p:extLst>
              </p:nvPr>
            </p:nvGraphicFramePr>
            <p:xfrm>
              <a:off x="3524548" y="2579688"/>
              <a:ext cx="6480175" cy="2736850"/>
            </p:xfrm>
            <a:graphic>
              <a:graphicData uri="http://schemas.openxmlformats.org/drawingml/2006/table">
                <a:tbl>
                  <a:tblPr/>
                  <a:tblGrid>
                    <a:gridCol w="14589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192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811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208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77628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Franklin Gothic Demi" charset="0"/>
                              <a:ea typeface="宋体" pitchFamily="2" charset="-122"/>
                            </a:rPr>
                            <a:t> P    Q</a:t>
                          </a:r>
                          <a:endParaRPr kumimoji="0" lang="zh-CN" altLang="zh-CN" sz="2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Franklin Gothic Demi" charset="0"/>
                            <a:ea typeface="宋体" pitchFamily="2" charset="-122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kumimoji="0" lang="zh-CN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Franklin Gothic Demi" charset="0"/>
                            <a:ea typeface="宋体" pitchFamily="2" charset="-122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kumimoji="0" lang="zh-CN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Franklin Gothic Demi" charset="0"/>
                            <a:ea typeface="宋体" pitchFamily="2" charset="-122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altLang="zh-CN" sz="2800" dirty="0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60562">
                    <a:tc>
                      <a:txBody>
                        <a:bodyPr/>
                        <a:lstStyle/>
                        <a:p>
                          <a:pPr marL="0" marR="0" lvl="0" indent="193675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>
                              <a:tab pos="508000" algn="l"/>
                            </a:tabLst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ea typeface="宋体" pitchFamily="2" charset="-122"/>
                            </a:rPr>
                            <a:t>0    0</a:t>
                          </a:r>
                        </a:p>
                        <a:p>
                          <a:pPr marL="0" marR="0" lvl="0" indent="193675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>
                              <a:tab pos="508000" algn="l"/>
                            </a:tabLst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Times New Roman" pitchFamily="18" charset="0"/>
                              <a:ea typeface="宋体" pitchFamily="2" charset="-122"/>
                            </a:rPr>
                            <a:t>0    1</a:t>
                          </a:r>
                        </a:p>
                        <a:p>
                          <a:pPr marL="0" marR="0" lvl="0" indent="193675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>
                              <a:tab pos="508000" algn="l"/>
                            </a:tabLst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ea typeface="宋体" pitchFamily="2" charset="-122"/>
                            </a:rPr>
                            <a:t>1    0</a:t>
                          </a:r>
                        </a:p>
                        <a:p>
                          <a:pPr marL="0" marR="0" lvl="0" indent="193675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>
                              <a:tab pos="508000" algn="l"/>
                            </a:tabLst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ea typeface="宋体" pitchFamily="2" charset="-122"/>
                            </a:rPr>
                            <a:t>1    1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1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1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0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0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0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1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1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1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0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0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0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1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Group 16">
                <a:extLst>
                  <a:ext uri="{FF2B5EF4-FFF2-40B4-BE49-F238E27FC236}">
                    <a16:creationId xmlns:a16="http://schemas.microsoft.com/office/drawing/2014/main" id="{E7E22DF7-9E8E-4583-984D-F8C7B3C83F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6303329"/>
                  </p:ext>
                </p:extLst>
              </p:nvPr>
            </p:nvGraphicFramePr>
            <p:xfrm>
              <a:off x="3524548" y="2579688"/>
              <a:ext cx="6480175" cy="2736850"/>
            </p:xfrm>
            <a:graphic>
              <a:graphicData uri="http://schemas.openxmlformats.org/drawingml/2006/table">
                <a:tbl>
                  <a:tblPr/>
                  <a:tblGrid>
                    <a:gridCol w="14589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1925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811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208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77628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Franklin Gothic Demi" charset="0"/>
                              <a:ea typeface="宋体" pitchFamily="2" charset="-122"/>
                            </a:rPr>
                            <a:t> P    Q</a:t>
                          </a:r>
                          <a:endParaRPr kumimoji="0" lang="zh-CN" altLang="zh-CN" sz="2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Franklin Gothic Demi" charset="0"/>
                            <a:ea typeface="宋体" pitchFamily="2" charset="-122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90943" t="-1563" r="-212075" b="-26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72696" t="-1563" r="-91809" b="-26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300376" t="-1563" r="-1128" b="-26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60562">
                    <a:tc>
                      <a:txBody>
                        <a:bodyPr/>
                        <a:lstStyle/>
                        <a:p>
                          <a:pPr marL="0" marR="0" lvl="0" indent="193675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>
                              <a:tab pos="508000" algn="l"/>
                            </a:tabLst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ea typeface="宋体" pitchFamily="2" charset="-122"/>
                            </a:rPr>
                            <a:t>0    0</a:t>
                          </a:r>
                        </a:p>
                        <a:p>
                          <a:pPr marL="0" marR="0" lvl="0" indent="193675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>
                              <a:tab pos="508000" algn="l"/>
                            </a:tabLst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Times New Roman" pitchFamily="18" charset="0"/>
                              <a:ea typeface="宋体" pitchFamily="2" charset="-122"/>
                            </a:rPr>
                            <a:t>0    1</a:t>
                          </a:r>
                        </a:p>
                        <a:p>
                          <a:pPr marL="0" marR="0" lvl="0" indent="193675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>
                              <a:tab pos="508000" algn="l"/>
                            </a:tabLst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ea typeface="宋体" pitchFamily="2" charset="-122"/>
                            </a:rPr>
                            <a:t>1    0</a:t>
                          </a:r>
                        </a:p>
                        <a:p>
                          <a:pPr marL="0" marR="0" lvl="0" indent="193675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>
                              <a:tab pos="508000" algn="l"/>
                            </a:tabLst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ea typeface="宋体" pitchFamily="2" charset="-122"/>
                            </a:rPr>
                            <a:t>1    1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1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1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0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0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0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1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1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1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0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0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0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itchFamily="2" charset="-122"/>
                              <a:ea typeface="宋体" pitchFamily="2" charset="-122"/>
                            </a:rPr>
                            <a:t>1</a:t>
                          </a:r>
                          <a:endParaRPr kumimoji="0" lang="en-US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 pitchFamily="2" charset="-122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90B7EF2C-BFF5-41F9-93F4-CEFC5B5680F4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1.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真值表法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直接证明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680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Method of truth table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Rectangle 2">
            <a:extLst>
              <a:ext uri="{FF2B5EF4-FFF2-40B4-BE49-F238E27FC236}">
                <a16:creationId xmlns:a16="http://schemas.microsoft.com/office/drawing/2014/main" id="{D57CD3E2-EAD1-4697-B397-7717E18C6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4870" y="1168400"/>
            <a:ext cx="964293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90000"/>
              </a:lnSpc>
              <a:spcBef>
                <a:spcPct val="20000"/>
              </a:spcBef>
              <a:buSzPct val="100000"/>
              <a:defRPr/>
            </a:pPr>
            <a:r>
              <a:rPr lang="en-US" altLang="zh-CN" sz="2800" b="1" kern="0" dirty="0">
                <a:solidFill>
                  <a:srgbClr val="7030A0"/>
                </a:solidFill>
                <a:ea typeface="+mn-ea"/>
                <a:cs typeface="Times New Roman" panose="02020603050405020304" pitchFamily="18" charset="0"/>
                <a:sym typeface="Symbol" pitchFamily="18" charset="2"/>
              </a:rPr>
              <a:t>Example</a:t>
            </a:r>
            <a:r>
              <a:rPr lang="zh-CN" altLang="en-US" sz="2800" b="1" kern="0" dirty="0">
                <a:solidFill>
                  <a:srgbClr val="7030A0"/>
                </a:solidFill>
                <a:ea typeface="+mn-ea"/>
                <a:cs typeface="Times New Roman" panose="02020603050405020304" pitchFamily="18" charset="0"/>
                <a:sym typeface="Symbol" pitchFamily="18" charset="2"/>
              </a:rPr>
              <a:t>：</a:t>
            </a:r>
            <a:r>
              <a:rPr lang="en-US" altLang="zh-CN" sz="2800" b="1" kern="0" dirty="0">
                <a:solidFill>
                  <a:srgbClr val="0070C0"/>
                </a:solidFill>
                <a:ea typeface="+mn-ea"/>
                <a:cs typeface="Times New Roman" panose="02020603050405020304" pitchFamily="18" charset="0"/>
                <a:sym typeface="Symbol" pitchFamily="18" charset="2"/>
              </a:rPr>
              <a:t>An error in a statistical table is due to unreliable materials or an error in calculation</a:t>
            </a:r>
            <a:r>
              <a:rPr lang="en-US" altLang="zh-CN" sz="2800" b="1" kern="0" dirty="0">
                <a:ea typeface="+mn-ea"/>
                <a:cs typeface="Times New Roman" panose="02020603050405020304" pitchFamily="18" charset="0"/>
                <a:sym typeface="Symbol" pitchFamily="18" charset="2"/>
              </a:rPr>
              <a:t>; </a:t>
            </a:r>
            <a:r>
              <a:rPr lang="en-US" altLang="zh-CN" sz="2800" b="1" kern="0" dirty="0">
                <a:solidFill>
                  <a:srgbClr val="00B050"/>
                </a:solidFill>
                <a:ea typeface="+mn-ea"/>
                <a:cs typeface="Times New Roman" panose="02020603050405020304" pitchFamily="18" charset="0"/>
                <a:sym typeface="Symbol" pitchFamily="18" charset="2"/>
              </a:rPr>
              <a:t>The error in this statistical table is not due to unreliable materials</a:t>
            </a:r>
            <a:r>
              <a:rPr lang="en-US" altLang="zh-CN" sz="2800" b="1" kern="0" dirty="0">
                <a:ea typeface="+mn-ea"/>
                <a:cs typeface="Times New Roman" panose="02020603050405020304" pitchFamily="18" charset="0"/>
                <a:sym typeface="Symbol" pitchFamily="18" charset="2"/>
              </a:rPr>
              <a:t>, </a:t>
            </a:r>
            <a:r>
              <a:rPr lang="en-US" altLang="zh-CN" sz="2800" b="1" kern="0" dirty="0">
                <a:solidFill>
                  <a:schemeClr val="accent6">
                    <a:lumMod val="75000"/>
                  </a:schemeClr>
                </a:solidFill>
                <a:ea typeface="+mn-ea"/>
                <a:cs typeface="Times New Roman" panose="02020603050405020304" pitchFamily="18" charset="0"/>
                <a:sym typeface="Symbol" pitchFamily="18" charset="2"/>
              </a:rPr>
              <a:t>so it is due to calculation errors</a:t>
            </a:r>
            <a:endParaRPr lang="zh-CN" altLang="en-US" sz="2800" b="1" kern="0" dirty="0">
              <a:solidFill>
                <a:schemeClr val="accent6">
                  <a:lumMod val="75000"/>
                </a:schemeClr>
              </a:solidFill>
              <a:ea typeface="+mn-ea"/>
              <a:cs typeface="Times New Roman" panose="02020603050405020304" pitchFamily="18" charset="0"/>
              <a:sym typeface="Symbol" pitchFamily="18" charset="2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SzPct val="100000"/>
              <a:defRPr/>
            </a:pPr>
            <a:endParaRPr lang="en-US" altLang="zh-CN" sz="2800" b="1" kern="0" dirty="0">
              <a:solidFill>
                <a:srgbClr val="7030A0"/>
              </a:solidFill>
              <a:ea typeface="+mn-ea"/>
              <a:cs typeface="Times New Roman" panose="02020603050405020304" pitchFamily="18" charset="0"/>
              <a:sym typeface="Symbol" pitchFamily="18" charset="2"/>
            </a:endParaRPr>
          </a:p>
          <a:p>
            <a:pPr algn="just">
              <a:lnSpc>
                <a:spcPct val="90000"/>
              </a:lnSpc>
              <a:spcBef>
                <a:spcPct val="20000"/>
              </a:spcBef>
              <a:buSzPct val="100000"/>
              <a:defRPr/>
            </a:pPr>
            <a:r>
              <a:rPr lang="en-US" altLang="zh-CN" sz="2800" b="1" kern="0" dirty="0">
                <a:solidFill>
                  <a:srgbClr val="7030A0"/>
                </a:solidFill>
                <a:ea typeface="+mn-ea"/>
                <a:cs typeface="Times New Roman" panose="02020603050405020304" pitchFamily="18" charset="0"/>
                <a:sym typeface="Symbol" pitchFamily="18" charset="2"/>
              </a:rPr>
              <a:t>Solution</a:t>
            </a:r>
            <a:r>
              <a:rPr lang="zh-CN" altLang="en-US" sz="2800" b="1" kern="0" dirty="0">
                <a:solidFill>
                  <a:srgbClr val="7030A0"/>
                </a:solidFill>
                <a:ea typeface="+mn-ea"/>
                <a:cs typeface="Times New Roman" panose="02020603050405020304" pitchFamily="18" charset="0"/>
                <a:sym typeface="Symbol" pitchFamily="18" charset="2"/>
              </a:rPr>
              <a:t>：</a:t>
            </a:r>
            <a:endParaRPr lang="en-US" altLang="zh-CN" sz="2800" b="1" kern="0" dirty="0">
              <a:solidFill>
                <a:srgbClr val="7030A0"/>
              </a:solidFill>
              <a:ea typeface="+mn-ea"/>
              <a:cs typeface="Times New Roman" panose="02020603050405020304" pitchFamily="18" charset="0"/>
              <a:sym typeface="Symbol" pitchFamily="18" charset="2"/>
            </a:endParaRPr>
          </a:p>
          <a:p>
            <a:pPr marL="914400" lvl="1" indent="-457200" algn="just">
              <a:lnSpc>
                <a:spcPct val="90000"/>
              </a:lnSpc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zh-CN" sz="2400" b="1" i="1" kern="0" dirty="0">
                <a:ea typeface="+mn-ea"/>
                <a:cs typeface="Times New Roman" panose="02020603050405020304" pitchFamily="18" charset="0"/>
                <a:sym typeface="Symbol" pitchFamily="18" charset="2"/>
              </a:rPr>
              <a:t>P</a:t>
            </a:r>
            <a:r>
              <a:rPr lang="en-US" altLang="zh-CN" sz="2400" b="1" kern="0" dirty="0">
                <a:ea typeface="+mn-ea"/>
                <a:cs typeface="Times New Roman" panose="02020603050405020304" pitchFamily="18" charset="0"/>
                <a:sym typeface="Symbol" pitchFamily="18" charset="2"/>
              </a:rPr>
              <a:t>:</a:t>
            </a:r>
            <a:r>
              <a:rPr lang="zh-CN" altLang="en-US" sz="2400" b="1" kern="0" dirty="0">
                <a:ea typeface="+mn-ea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lang="en-US" altLang="zh-CN" sz="2400" b="1" kern="0" dirty="0">
                <a:ea typeface="+mn-ea"/>
                <a:cs typeface="Times New Roman" panose="02020603050405020304" pitchFamily="18" charset="0"/>
                <a:sym typeface="Symbol" pitchFamily="18" charset="2"/>
              </a:rPr>
              <a:t>An error in a statistical table is due to unreliable materials.</a:t>
            </a:r>
            <a:endParaRPr lang="zh-CN" altLang="en-US" sz="2400" b="1" kern="0" dirty="0">
              <a:ea typeface="+mn-ea"/>
              <a:cs typeface="Times New Roman" panose="02020603050405020304" pitchFamily="18" charset="0"/>
              <a:sym typeface="Symbol" pitchFamily="18" charset="2"/>
            </a:endParaRPr>
          </a:p>
          <a:p>
            <a:pPr marL="914400" lvl="1" indent="-457200" algn="just">
              <a:lnSpc>
                <a:spcPct val="90000"/>
              </a:lnSpc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zh-CN" sz="2400" b="1" i="1" kern="0" dirty="0">
                <a:ea typeface="+mn-ea"/>
                <a:cs typeface="Times New Roman" panose="02020603050405020304" pitchFamily="18" charset="0"/>
                <a:sym typeface="Symbol" pitchFamily="18" charset="2"/>
              </a:rPr>
              <a:t>Q</a:t>
            </a:r>
            <a:r>
              <a:rPr lang="en-US" altLang="zh-CN" sz="2400" b="1" kern="0" dirty="0">
                <a:ea typeface="+mn-ea"/>
                <a:cs typeface="Times New Roman" panose="02020603050405020304" pitchFamily="18" charset="0"/>
                <a:sym typeface="Symbol" pitchFamily="18" charset="2"/>
              </a:rPr>
              <a:t>: An error in a statistical table is due to calculation errors.</a:t>
            </a:r>
            <a:endParaRPr lang="zh-CN" altLang="en-US" sz="2400" b="1" kern="0" dirty="0">
              <a:ea typeface="+mn-ea"/>
              <a:cs typeface="Times New Roman" panose="02020603050405020304" pitchFamily="18" charset="0"/>
              <a:sym typeface="Symbol" pitchFamily="18" charset="2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SzPct val="100000"/>
              <a:defRPr/>
            </a:pPr>
            <a:r>
              <a:rPr lang="en-US" altLang="zh-CN" sz="3200" b="1" kern="0" dirty="0">
                <a:ea typeface="+mn-ea"/>
                <a:cs typeface="Times New Roman" panose="02020603050405020304" pitchFamily="18" charset="0"/>
                <a:sym typeface="Symbol" pitchFamily="18" charset="2"/>
              </a:rPr>
              <a:t>   So the problem can be symbolized as</a:t>
            </a:r>
            <a:r>
              <a:rPr lang="zh-CN" altLang="en-US" sz="3200" b="1" kern="0" dirty="0">
                <a:ea typeface="+mn-ea"/>
                <a:cs typeface="Times New Roman" panose="02020603050405020304" pitchFamily="18" charset="0"/>
                <a:sym typeface="Symbol" pitchFamily="18" charset="2"/>
              </a:rPr>
              <a:t>：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SzPct val="100000"/>
              <a:defRPr/>
            </a:pPr>
            <a:r>
              <a:rPr lang="en-US" altLang="zh-CN" sz="3200" b="1" kern="0" dirty="0">
                <a:ea typeface="+mn-ea"/>
                <a:cs typeface="Times New Roman" panose="02020603050405020304" pitchFamily="18" charset="0"/>
                <a:sym typeface="Symbol" pitchFamily="18" charset="2"/>
              </a:rPr>
              <a:t>                            </a:t>
            </a:r>
            <a:r>
              <a:rPr lang="en-US" altLang="zh-CN" sz="3200" b="1" kern="0" dirty="0">
                <a:solidFill>
                  <a:srgbClr val="0070C0"/>
                </a:solidFill>
                <a:ea typeface="+mn-ea"/>
                <a:cs typeface="Times New Roman" panose="02020603050405020304" pitchFamily="18" charset="0"/>
                <a:sym typeface="Symbol" pitchFamily="18" charset="2"/>
              </a:rPr>
              <a:t>(</a:t>
            </a:r>
            <a:r>
              <a:rPr lang="en-US" altLang="zh-CN" sz="3200" b="1" i="1" kern="0" dirty="0">
                <a:solidFill>
                  <a:srgbClr val="0070C0"/>
                </a:solidFill>
                <a:ea typeface="+mn-ea"/>
                <a:cs typeface="Times New Roman" panose="02020603050405020304" pitchFamily="18" charset="0"/>
                <a:sym typeface="Symbol" pitchFamily="18" charset="2"/>
              </a:rPr>
              <a:t>P</a:t>
            </a:r>
            <a:r>
              <a:rPr lang="en-US" altLang="zh-CN" sz="3200" b="1" kern="0" dirty="0">
                <a:solidFill>
                  <a:srgbClr val="0070C0"/>
                </a:solidFill>
                <a:ea typeface="+mn-ea"/>
                <a:cs typeface="Times New Roman" panose="02020603050405020304" pitchFamily="18" charset="0"/>
                <a:sym typeface="Symbol" pitchFamily="18" charset="2"/>
              </a:rPr>
              <a:t></a:t>
            </a:r>
            <a:r>
              <a:rPr lang="en-US" altLang="zh-CN" sz="3200" b="1" i="1" kern="0" dirty="0">
                <a:solidFill>
                  <a:srgbClr val="0070C0"/>
                </a:solidFill>
                <a:ea typeface="+mn-ea"/>
                <a:cs typeface="Times New Roman" panose="02020603050405020304" pitchFamily="18" charset="0"/>
                <a:sym typeface="Symbol" pitchFamily="18" charset="2"/>
              </a:rPr>
              <a:t>Q</a:t>
            </a:r>
            <a:r>
              <a:rPr lang="en-US" altLang="zh-CN" sz="3200" b="1" kern="0" dirty="0">
                <a:solidFill>
                  <a:srgbClr val="0070C0"/>
                </a:solidFill>
                <a:ea typeface="+mn-ea"/>
                <a:cs typeface="Times New Roman" panose="02020603050405020304" pitchFamily="18" charset="0"/>
                <a:sym typeface="Symbol" pitchFamily="18" charset="2"/>
              </a:rPr>
              <a:t>)</a:t>
            </a:r>
            <a:r>
              <a:rPr lang="en-US" altLang="zh-CN" sz="3200" b="1" kern="0" dirty="0">
                <a:ea typeface="+mn-ea"/>
                <a:cs typeface="Times New Roman" panose="02020603050405020304" pitchFamily="18" charset="0"/>
                <a:sym typeface="Symbol" pitchFamily="18" charset="2"/>
              </a:rPr>
              <a:t></a:t>
            </a:r>
            <a:r>
              <a:rPr lang="en-US" altLang="zh-CN" sz="3200" b="1" kern="0" dirty="0">
                <a:solidFill>
                  <a:srgbClr val="00B050"/>
                </a:solidFill>
                <a:ea typeface="+mn-ea"/>
                <a:cs typeface="Times New Roman" panose="02020603050405020304" pitchFamily="18" charset="0"/>
                <a:sym typeface="Symbol" pitchFamily="18" charset="2"/>
              </a:rPr>
              <a:t></a:t>
            </a:r>
            <a:r>
              <a:rPr lang="en-US" altLang="zh-CN" sz="3200" b="1" i="1" kern="0" dirty="0">
                <a:solidFill>
                  <a:srgbClr val="00B050"/>
                </a:solidFill>
                <a:ea typeface="+mn-ea"/>
                <a:cs typeface="Times New Roman" panose="02020603050405020304" pitchFamily="18" charset="0"/>
                <a:sym typeface="Symbol" pitchFamily="18" charset="2"/>
              </a:rPr>
              <a:t>P</a:t>
            </a:r>
            <a:r>
              <a:rPr lang="en-US" altLang="zh-CN" sz="3200" b="1" kern="0" dirty="0">
                <a:ea typeface="+mn-ea"/>
                <a:cs typeface="Times New Roman" panose="02020603050405020304" pitchFamily="18" charset="0"/>
                <a:sym typeface="Symbol" pitchFamily="18" charset="2"/>
              </a:rPr>
              <a:t></a:t>
            </a:r>
            <a:r>
              <a:rPr lang="en-US" altLang="zh-CN" sz="3200" b="1" i="1" kern="0" dirty="0">
                <a:solidFill>
                  <a:schemeClr val="accent6">
                    <a:lumMod val="75000"/>
                  </a:schemeClr>
                </a:solidFill>
                <a:ea typeface="+mn-ea"/>
                <a:cs typeface="Times New Roman" panose="02020603050405020304" pitchFamily="18" charset="0"/>
                <a:sym typeface="Symbol" pitchFamily="18" charset="2"/>
              </a:rPr>
              <a:t>Q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95D2DD1-22DD-4142-9212-62C10C853780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1.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真值表法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直接证明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687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Method of truth table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内容占位符 4">
                <a:extLst>
                  <a:ext uri="{FF2B5EF4-FFF2-40B4-BE49-F238E27FC236}">
                    <a16:creationId xmlns:a16="http://schemas.microsoft.com/office/drawing/2014/main" id="{A6639482-3D2D-4667-8C14-DBEA97C112B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19209182"/>
                  </p:ext>
                </p:extLst>
              </p:nvPr>
            </p:nvGraphicFramePr>
            <p:xfrm>
              <a:off x="3613696" y="2640985"/>
              <a:ext cx="5472608" cy="289560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042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6815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32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32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200" i="1" dirty="0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(</m:t>
                                </m:r>
                                <m:r>
                                  <a:rPr lang="en-US" altLang="zh-CN" sz="3200" i="1" dirty="0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𝑃</m:t>
                                </m:r>
                                <m:r>
                                  <a:rPr lang="en-US" altLang="zh-CN" sz="3200" i="1" dirty="0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</m:t>
                                </m:r>
                                <m:r>
                                  <a:rPr lang="en-US" altLang="zh-CN" sz="3200" i="1" dirty="0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𝑄</m:t>
                                </m:r>
                                <m:r>
                                  <a:rPr lang="en-US" altLang="zh-CN" sz="3200" i="1" dirty="0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)</m:t>
                                </m:r>
                                <m:r>
                                  <a:rPr lang="en-US" altLang="zh-CN" sz="3200" i="1" dirty="0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96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96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3200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3200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3200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3200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96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96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内容占位符 4">
                <a:extLst>
                  <a:ext uri="{FF2B5EF4-FFF2-40B4-BE49-F238E27FC236}">
                    <a16:creationId xmlns:a16="http://schemas.microsoft.com/office/drawing/2014/main" id="{A6639482-3D2D-4667-8C14-DBEA97C112B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19209182"/>
                  </p:ext>
                </p:extLst>
              </p:nvPr>
            </p:nvGraphicFramePr>
            <p:xfrm>
              <a:off x="3613696" y="2640985"/>
              <a:ext cx="5472608" cy="289560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042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6815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zh-CN" altLang="en-US" sz="32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32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8571" t="-14737" r="-60317" b="-43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3200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3200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3200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3200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DC4F954-3782-4716-B308-6E5DF5349775}"/>
                  </a:ext>
                </a:extLst>
              </p:cNvPr>
              <p:cNvSpPr txBox="1"/>
              <p:nvPr/>
            </p:nvSpPr>
            <p:spPr>
              <a:xfrm>
                <a:off x="3755740" y="1342003"/>
                <a:ext cx="46805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FFFF"/>
                  </a:buClr>
                  <a:buSzPct val="10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6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Symbol" pitchFamily="18" charset="2"/>
                        </a:rPr>
                        <m:t>(</m:t>
                      </m:r>
                      <m:r>
                        <a:rPr kumimoji="0" lang="en-US" altLang="zh-CN" sz="36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Symbol" pitchFamily="18" charset="2"/>
                        </a:rPr>
                        <m:t>𝑷</m:t>
                      </m:r>
                      <m:r>
                        <a:rPr kumimoji="0" lang="en-US" altLang="zh-CN" sz="36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Symbol" pitchFamily="18" charset="2"/>
                        </a:rPr>
                        <m:t></m:t>
                      </m:r>
                      <m:r>
                        <a:rPr kumimoji="0" lang="en-US" altLang="zh-CN" sz="36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Symbol" pitchFamily="18" charset="2"/>
                        </a:rPr>
                        <m:t>𝑸</m:t>
                      </m:r>
                      <m:r>
                        <a:rPr kumimoji="0" lang="en-US" altLang="zh-CN" sz="36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Symbol" pitchFamily="18" charset="2"/>
                        </a:rPr>
                        <m:t>)</m:t>
                      </m:r>
                      <m:r>
                        <a:rPr kumimoji="0" lang="en-US" altLang="zh-CN" sz="36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Symbol" pitchFamily="18" charset="2"/>
                        </a:rPr>
                        <m:t>𝑷</m:t>
                      </m:r>
                      <m:r>
                        <a:rPr kumimoji="0" lang="en-US" altLang="zh-CN" sz="36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Symbol" pitchFamily="18" charset="2"/>
                        </a:rPr>
                        <m:t></m:t>
                      </m:r>
                      <m:r>
                        <a:rPr kumimoji="0" lang="en-US" altLang="zh-CN" sz="36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Symbol" pitchFamily="18" charset="2"/>
                        </a:rPr>
                        <m:t>𝑸</m:t>
                      </m:r>
                    </m:oMath>
                  </m:oMathPara>
                </a14:m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DC4F954-3782-4716-B308-6E5DF5349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740" y="1342003"/>
                <a:ext cx="468052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8EBE8E0C-5C33-4C24-B62E-0C4D554312BD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1.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真值表法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直接证明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6686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4C6B392-90DC-4051-82C7-9CC41F36B797}"/>
              </a:ext>
            </a:extLst>
          </p:cNvPr>
          <p:cNvSpPr/>
          <p:nvPr/>
        </p:nvSpPr>
        <p:spPr>
          <a:xfrm>
            <a:off x="1958024" y="1955973"/>
            <a:ext cx="10099444" cy="2483597"/>
          </a:xfrm>
          <a:prstGeom prst="roundRect">
            <a:avLst>
              <a:gd name="adj" fmla="val 6336"/>
            </a:avLst>
          </a:prstGeom>
          <a:solidFill>
            <a:srgbClr val="0064D2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30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06286" y="78452"/>
            <a:ext cx="10557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Methods to prove valid conclusion 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CD7D3BF3-E107-4758-8764-4B25C6B99AB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057615" y="1383862"/>
                <a:ext cx="9929812" cy="528908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buFontTx/>
                  <a:buNone/>
                </a:pPr>
                <a:r>
                  <a:rPr lang="en-US" altLang="zh-CN" b="1" dirty="0">
                    <a:solidFill>
                      <a:srgbClr val="C00000"/>
                    </a:solidFill>
                  </a:rPr>
                  <a:t>2. Direct proof(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直接证明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)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400" b="1" dirty="0">
                    <a:solidFill>
                      <a:srgbClr val="7030A0"/>
                    </a:solidFill>
                    <a:sym typeface="Symbol" panose="05050102010706020507" pitchFamily="18" charset="2"/>
                  </a:rPr>
                  <a:t>Definition</a:t>
                </a:r>
                <a:r>
                  <a:rPr lang="zh-CN" altLang="en-US" sz="2400" b="1" dirty="0">
                    <a:solidFill>
                      <a:srgbClr val="7030A0"/>
                    </a:solidFill>
                    <a:sym typeface="Symbol" panose="05050102010706020507" pitchFamily="18" charset="2"/>
                  </a:rPr>
                  <a:t>：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Suppose </a:t>
                </a:r>
                <a:r>
                  <a:rPr lang="en-US" altLang="zh-CN" sz="2400" b="1" i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S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 is a set of propositional formulas, and the </a:t>
                </a:r>
                <a:r>
                  <a:rPr lang="en-US" altLang="zh-CN" sz="2400" b="1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inference process 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of deriving propositional formula </a:t>
                </a:r>
                <a:r>
                  <a:rPr lang="en-US" altLang="zh-CN" sz="2400" b="1" i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C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 from </a:t>
                </a:r>
                <a:r>
                  <a:rPr lang="en-US" altLang="zh-CN" sz="2400" b="1" i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S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 is a </a:t>
                </a:r>
                <a:r>
                  <a:rPr lang="en-US" altLang="zh-CN" sz="2400" b="1" u="sng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finite sequence of propositional formulas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：</a:t>
                </a:r>
                <a:endParaRPr lang="en-US" altLang="zh-CN" sz="2400" b="1" dirty="0">
                  <a:sym typeface="Symbol" panose="05050102010706020507" pitchFamily="18" charset="2"/>
                </a:endParaRPr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𝑪</m:t>
                      </m:r>
                      <m:r>
                        <a:rPr lang="en-US" altLang="zh-CN" sz="2400" i="1" baseline="-25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𝟏</m:t>
                      </m:r>
                      <m:r>
                        <a:rPr lang="zh-CN" altLang="en-US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，</m:t>
                      </m:r>
                      <m:r>
                        <a:rPr lang="en-US" altLang="zh-CN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𝑪</m:t>
                      </m:r>
                      <m:r>
                        <a:rPr lang="en-US" altLang="zh-CN" sz="2400" i="1" baseline="-25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𝟐</m:t>
                      </m:r>
                      <m:r>
                        <a:rPr lang="zh-CN" altLang="en-US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，</m:t>
                      </m:r>
                      <m:r>
                        <a:rPr lang="en-US" altLang="zh-CN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…</m:t>
                      </m:r>
                      <m:r>
                        <a:rPr lang="zh-CN" altLang="en-US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，</m:t>
                      </m:r>
                      <m:r>
                        <a:rPr lang="en-US" altLang="zh-CN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𝑪</m:t>
                      </m:r>
                      <m:r>
                        <a:rPr lang="en-US" altLang="zh-CN" sz="2400" i="1" baseline="-25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𝒏</m:t>
                      </m:r>
                    </m:oMath>
                  </m:oMathPara>
                </a14:m>
                <a:endParaRPr lang="zh-CN" altLang="en-US" sz="2400" dirty="0">
                  <a:sym typeface="Symbol" panose="05050102010706020507" pitchFamily="18" charset="2"/>
                </a:endParaRPr>
              </a:p>
              <a:p>
                <a:pPr algn="just">
                  <a:lnSpc>
                    <a:spcPct val="100000"/>
                  </a:lnSpc>
                  <a:buFontTx/>
                  <a:buNone/>
                </a:pPr>
                <a:r>
                  <a:rPr lang="en-US" altLang="zh-CN" sz="2400" b="1" dirty="0">
                    <a:sym typeface="Symbol" panose="05050102010706020507" pitchFamily="18" charset="2"/>
                  </a:rPr>
                  <a:t>   Where </a:t>
                </a:r>
                <a:r>
                  <a:rPr lang="en-US" altLang="zh-CN" sz="2400" b="1" i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C</a:t>
                </a:r>
                <a:r>
                  <a:rPr lang="en-US" altLang="zh-CN" sz="2400" b="1" i="1" baseline="-25000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i</a:t>
                </a:r>
                <a:r>
                  <a:rPr lang="zh-CN" altLang="en-US" sz="2400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zh-CN" sz="2400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either belongs to </a:t>
                </a:r>
                <a:r>
                  <a:rPr lang="en-US" altLang="zh-CN" sz="2400" b="1" i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S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, or is a </a:t>
                </a:r>
                <a:r>
                  <a:rPr lang="en-US" altLang="zh-CN" sz="2400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valid conclusion from </a:t>
                </a:r>
                <a:r>
                  <a:rPr lang="en-US" altLang="zh-CN" sz="2400" b="1" i="1" dirty="0" err="1">
                    <a:solidFill>
                      <a:srgbClr val="0070C0"/>
                    </a:solidFill>
                    <a:sym typeface="Symbol" panose="05050102010706020507" pitchFamily="18" charset="2"/>
                  </a:rPr>
                  <a:t>C</a:t>
                </a:r>
                <a:r>
                  <a:rPr lang="en-US" altLang="zh-CN" sz="2400" b="1" i="1" baseline="-25000" dirty="0" err="1">
                    <a:solidFill>
                      <a:srgbClr val="0070C0"/>
                    </a:solidFill>
                    <a:sym typeface="Symbol" panose="05050102010706020507" pitchFamily="18" charset="2"/>
                  </a:rPr>
                  <a:t>j</a:t>
                </a:r>
                <a:r>
                  <a:rPr lang="en-US" altLang="zh-CN" sz="2400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(</a:t>
                </a:r>
                <a:r>
                  <a:rPr lang="en-US" altLang="zh-CN" sz="2400" b="1" i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j</a:t>
                </a:r>
                <a:r>
                  <a:rPr lang="en-US" altLang="zh-CN" sz="2400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&lt;</a:t>
                </a:r>
                <a:r>
                  <a:rPr lang="en-US" altLang="zh-CN" sz="2400" b="1" i="1" dirty="0" err="1">
                    <a:solidFill>
                      <a:srgbClr val="0070C0"/>
                    </a:solidFill>
                    <a:sym typeface="Symbol" panose="05050102010706020507" pitchFamily="18" charset="2"/>
                  </a:rPr>
                  <a:t>i</a:t>
                </a:r>
                <a:r>
                  <a:rPr lang="en-US" altLang="zh-CN" sz="2400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)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.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sz="2400" b="1" i="1" dirty="0">
                    <a:sym typeface="Symbol" panose="05050102010706020507" pitchFamily="18" charset="2"/>
                  </a:rPr>
                  <a:t>C</a:t>
                </a:r>
                <a:r>
                  <a:rPr lang="en-US" altLang="zh-CN" sz="2400" b="1" i="1" baseline="-25000" dirty="0">
                    <a:sym typeface="Symbol" panose="05050102010706020507" pitchFamily="18" charset="2"/>
                  </a:rPr>
                  <a:t>n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is equal to </a:t>
                </a:r>
                <a:r>
                  <a:rPr lang="en-US" altLang="zh-CN" sz="2400" b="1" i="1" dirty="0">
                    <a:sym typeface="Symbol" panose="05050102010706020507" pitchFamily="18" charset="2"/>
                  </a:rPr>
                  <a:t>C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。</a:t>
                </a:r>
                <a:endParaRPr lang="en-US" altLang="zh-CN" sz="2400" b="1" dirty="0">
                  <a:sym typeface="Symbol" panose="05050102010706020507" pitchFamily="18" charset="2"/>
                </a:endParaRPr>
              </a:p>
              <a:p>
                <a:pPr algn="just">
                  <a:lnSpc>
                    <a:spcPct val="100000"/>
                  </a:lnSpc>
                  <a:buFontTx/>
                  <a:buNone/>
                </a:pPr>
                <a:endParaRPr lang="en-US" altLang="zh-CN" sz="2400" b="1" dirty="0">
                  <a:sym typeface="Symbol" panose="05050102010706020507" pitchFamily="18" charset="2"/>
                </a:endParaRP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400" b="1" dirty="0">
                    <a:sym typeface="Symbol" panose="05050102010706020507" pitchFamily="18" charset="2"/>
                  </a:rPr>
                  <a:t>How to </a:t>
                </a:r>
                <a:r>
                  <a:rPr lang="en-US" altLang="zh-CN" sz="2400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construct the sequence of inference</a:t>
                </a:r>
                <a:r>
                  <a:rPr lang="en-US" altLang="zh-CN" sz="2400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to get conclusion </a:t>
                </a:r>
                <a:r>
                  <a:rPr lang="en-US" altLang="zh-CN" sz="2400" b="1" i="1" dirty="0">
                    <a:sym typeface="Symbol" panose="05050102010706020507" pitchFamily="18" charset="2"/>
                  </a:rPr>
                  <a:t>C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？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By following </a:t>
                </a:r>
                <a:r>
                  <a:rPr lang="en-US" altLang="zh-CN" sz="2400" b="1" u="sng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the rules of inference</a:t>
                </a:r>
                <a:r>
                  <a:rPr lang="en-US" altLang="zh-CN" sz="2400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, 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a formula sequence that meets the requirements can be constructed by </a:t>
                </a:r>
                <a:r>
                  <a:rPr lang="en-US" altLang="zh-CN" sz="2400" b="1" u="sng" dirty="0">
                    <a:sym typeface="Symbol" panose="05050102010706020507" pitchFamily="18" charset="2"/>
                  </a:rPr>
                  <a:t>using the </a:t>
                </a:r>
                <a:r>
                  <a:rPr lang="en-US" altLang="zh-CN" sz="2400" b="1" u="sng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equivalent or tautological implication formulas 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listed below.</a:t>
                </a:r>
                <a:endParaRPr lang="zh-CN" altLang="en-US" sz="2400" b="1" dirty="0">
                  <a:sym typeface="Symbol" panose="05050102010706020507" pitchFamily="18" charset="2"/>
                </a:endParaRPr>
              </a:p>
              <a:p>
                <a:pPr>
                  <a:lnSpc>
                    <a:spcPct val="100000"/>
                  </a:lnSpc>
                  <a:buFontTx/>
                  <a:buNone/>
                </a:pPr>
                <a:endParaRPr lang="en-US" altLang="zh-CN" sz="2400" b="1" dirty="0"/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CD7D3BF3-E107-4758-8764-4B25C6B99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615" y="1383862"/>
                <a:ext cx="9929812" cy="5289081"/>
              </a:xfrm>
              <a:prstGeom prst="rect">
                <a:avLst/>
              </a:prstGeom>
              <a:blipFill>
                <a:blip r:embed="rId3"/>
                <a:stretch>
                  <a:fillRect l="-1290" t="-1267" r="-3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68E507E0-FEB1-4164-A2A6-A0CB5BDFE262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2.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直接证明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610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Commonly used implications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5">
                <a:extLst>
                  <a:ext uri="{FF2B5EF4-FFF2-40B4-BE49-F238E27FC236}">
                    <a16:creationId xmlns:a16="http://schemas.microsoft.com/office/drawing/2014/main" id="{20E3304D-3800-4AEC-BE32-274FC4ECA4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31418" y="1346200"/>
                <a:ext cx="3924300" cy="321766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r>
                  <a:rPr lang="en-US" altLang="zh-CN" b="1" baseline="-25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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</m:oMath>
                </a14:m>
                <a:endPara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just"/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r>
                  <a:rPr lang="en-US" altLang="zh-CN" b="1" baseline="-25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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endPara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just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r>
                  <a:rPr lang="en-US" altLang="zh-CN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3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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just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r>
                  <a:rPr lang="en-US" altLang="zh-CN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4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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just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r>
                  <a:rPr lang="en-US" altLang="zh-CN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5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)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just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r>
                  <a:rPr lang="en-US" altLang="zh-CN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6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)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4" name="内容占位符 5">
                <a:extLst>
                  <a:ext uri="{FF2B5EF4-FFF2-40B4-BE49-F238E27FC236}">
                    <a16:creationId xmlns:a16="http://schemas.microsoft.com/office/drawing/2014/main" id="{20E3304D-3800-4AEC-BE32-274FC4ECA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418" y="1346200"/>
                <a:ext cx="3924300" cy="3217664"/>
              </a:xfrm>
              <a:prstGeom prst="rect">
                <a:avLst/>
              </a:prstGeom>
              <a:blipFill>
                <a:blip r:embed="rId3"/>
                <a:stretch>
                  <a:fillRect l="-2795" t="-34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6">
                <a:extLst>
                  <a:ext uri="{FF2B5EF4-FFF2-40B4-BE49-F238E27FC236}">
                    <a16:creationId xmlns:a16="http://schemas.microsoft.com/office/drawing/2014/main" id="{F2A3332C-8AC7-4F4F-BA6C-4FC2048C2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35271" y="1333500"/>
                <a:ext cx="4752156" cy="323036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r>
                  <a:rPr lang="en-US" altLang="zh-CN" b="1" baseline="-25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7</a:t>
                </a:r>
                <a:r>
                  <a:rPr lang="zh-CN" altLang="en-US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 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just"/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r>
                  <a:rPr lang="en-US" altLang="zh-CN" b="1" baseline="-25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8</a:t>
                </a:r>
                <a:r>
                  <a:rPr lang="zh-CN" altLang="en-US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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endPara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just"/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r>
                  <a:rPr lang="en-US" altLang="zh-CN" b="1" baseline="-25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9</a:t>
                </a:r>
                <a:r>
                  <a:rPr lang="zh-CN" altLang="en-US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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endPara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just"/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r>
                  <a:rPr lang="en-US" altLang="zh-CN" b="1" baseline="-25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10</a:t>
                </a:r>
                <a:r>
                  <a:rPr lang="zh-CN" altLang="en-US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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</m:oMath>
                </a14:m>
                <a:endPara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just"/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r>
                  <a:rPr lang="en-US" altLang="zh-CN" b="1" baseline="-25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11</a:t>
                </a:r>
                <a:r>
                  <a:rPr lang="zh-CN" altLang="en-US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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endPara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just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r>
                  <a:rPr lang="en-US" altLang="zh-CN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12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：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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5" name="内容占位符 6">
                <a:extLst>
                  <a:ext uri="{FF2B5EF4-FFF2-40B4-BE49-F238E27FC236}">
                    <a16:creationId xmlns:a16="http://schemas.microsoft.com/office/drawing/2014/main" id="{F2A3332C-8AC7-4F4F-BA6C-4FC2048C2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71" y="1333500"/>
                <a:ext cx="4752156" cy="3230364"/>
              </a:xfrm>
              <a:prstGeom prst="rect">
                <a:avLst/>
              </a:prstGeom>
              <a:blipFill>
                <a:blip r:embed="rId4"/>
                <a:stretch>
                  <a:fillRect l="-2311" t="-35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3">
            <a:extLst>
              <a:ext uri="{FF2B5EF4-FFF2-40B4-BE49-F238E27FC236}">
                <a16:creationId xmlns:a16="http://schemas.microsoft.com/office/drawing/2014/main" id="{A108CE41-D516-4A55-B5DA-FDD9F8896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9744" y="4623232"/>
            <a:ext cx="8452048" cy="280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“,” stands for “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”.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8D5DDB4-81C8-4D97-8F5E-208F23B39AD7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2.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直接证明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323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Commonly used equivalences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64AB0AF2-7D34-4481-A090-845486290B1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309813" y="1383862"/>
                <a:ext cx="8523287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E</a:t>
                </a:r>
                <a:r>
                  <a:rPr lang="en-US" altLang="zh-CN" b="1" baseline="-250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1</a:t>
                </a:r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</m:oMath>
                </a14:m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,  </a:t>
                </a:r>
              </a:p>
              <a:p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E</a:t>
                </a:r>
                <a:r>
                  <a:rPr lang="en-US" altLang="zh-CN" b="1" baseline="-250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2</a:t>
                </a:r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</m:oMath>
                </a14:m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, E</a:t>
                </a:r>
                <a:r>
                  <a:rPr lang="en-US" altLang="zh-CN" b="1" baseline="-250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3</a:t>
                </a:r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</m:oMath>
                </a14:m>
                <a:endParaRPr lang="en-US" altLang="zh-CN" b="1" dirty="0">
                  <a:latin typeface="宋体" panose="02010600030101010101" pitchFamily="2" charset="-122"/>
                  <a:sym typeface="Symbol" panose="05050102010706020507" pitchFamily="18" charset="2"/>
                </a:endParaRPr>
              </a:p>
              <a:p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E</a:t>
                </a:r>
                <a:r>
                  <a:rPr lang="en-US" altLang="zh-CN" b="1" baseline="-250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4</a:t>
                </a:r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b="1" dirty="0">
                  <a:latin typeface="宋体" panose="02010600030101010101" pitchFamily="2" charset="-122"/>
                  <a:sym typeface="Symbol" panose="05050102010706020507" pitchFamily="18" charset="2"/>
                </a:endParaRPr>
              </a:p>
              <a:p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E</a:t>
                </a:r>
                <a:r>
                  <a:rPr lang="en-US" altLang="zh-CN" b="1" baseline="-250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5</a:t>
                </a:r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)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)</m:t>
                    </m:r>
                  </m:oMath>
                </a14:m>
                <a:endParaRPr lang="en-US" altLang="zh-CN" b="1" dirty="0">
                  <a:latin typeface="宋体" panose="02010600030101010101" pitchFamily="2" charset="-122"/>
                  <a:sym typeface="Symbol" panose="05050102010706020507" pitchFamily="18" charset="2"/>
                </a:endParaRPr>
              </a:p>
              <a:p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E</a:t>
                </a:r>
                <a:r>
                  <a:rPr lang="en-US" altLang="zh-CN" b="1" baseline="-250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6</a:t>
                </a:r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)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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 (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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b="1" dirty="0">
                  <a:latin typeface="宋体" panose="02010600030101010101" pitchFamily="2" charset="-122"/>
                  <a:sym typeface="Symbol" panose="05050102010706020507" pitchFamily="18" charset="2"/>
                </a:endParaRPr>
              </a:p>
              <a:p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E</a:t>
                </a:r>
                <a:r>
                  <a:rPr lang="en-US" altLang="zh-CN" b="1" baseline="-250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7</a:t>
                </a:r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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 (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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b="1" dirty="0">
                  <a:latin typeface="宋体" panose="02010600030101010101" pitchFamily="2" charset="-122"/>
                  <a:sym typeface="Symbol" panose="05050102010706020507" pitchFamily="18" charset="2"/>
                </a:endParaRPr>
              </a:p>
              <a:p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E</a:t>
                </a:r>
                <a:r>
                  <a:rPr lang="en-US" altLang="zh-CN" b="1" baseline="-250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8</a:t>
                </a:r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)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endParaRPr lang="en-US" altLang="zh-CN" b="1" dirty="0">
                  <a:latin typeface="宋体" panose="02010600030101010101" pitchFamily="2" charset="-122"/>
                  <a:sym typeface="Symbol" panose="05050102010706020507" pitchFamily="18" charset="2"/>
                </a:endParaRPr>
              </a:p>
              <a:p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E</a:t>
                </a:r>
                <a:r>
                  <a:rPr lang="en-US" altLang="zh-CN" b="1" baseline="-250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9</a:t>
                </a:r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)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endParaRPr lang="en-US" altLang="zh-CN" b="1" dirty="0">
                  <a:latin typeface="宋体" panose="02010600030101010101" pitchFamily="2" charset="-122"/>
                  <a:sym typeface="Symbol" panose="05050102010706020507" pitchFamily="18" charset="2"/>
                </a:endParaRPr>
              </a:p>
              <a:p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E</a:t>
                </a:r>
                <a:r>
                  <a:rPr lang="en-US" altLang="zh-CN" b="1" baseline="-250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10</a:t>
                </a:r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    </m:t>
                    </m:r>
                  </m:oMath>
                </a14:m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E</a:t>
                </a:r>
                <a:r>
                  <a:rPr lang="en-US" altLang="zh-CN" b="1" baseline="-250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11</a:t>
                </a:r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</m:oMath>
                </a14:m>
                <a:endParaRPr lang="en-US" altLang="zh-CN" b="1" dirty="0">
                  <a:latin typeface="宋体" panose="02010600030101010101" pitchFamily="2" charset="-122"/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endParaRPr lang="en-US" altLang="zh-CN" b="1" dirty="0"/>
              </a:p>
            </p:txBody>
          </p:sp>
        </mc:Choice>
        <mc:Fallback xmlns="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64AB0AF2-7D34-4481-A090-845486290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813" y="1383862"/>
                <a:ext cx="8523287" cy="5715000"/>
              </a:xfrm>
              <a:prstGeom prst="rect">
                <a:avLst/>
              </a:prstGeom>
              <a:blipFill>
                <a:blip r:embed="rId3"/>
                <a:stretch>
                  <a:fillRect l="-1288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57062EA4-38C5-42E4-9ED1-8D58DCFF1EB0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2.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直接证明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717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Commonly used equivalences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7DFC3F3F-DFB1-4F7E-AA46-E31CA7E5DC2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380928" y="1676400"/>
                <a:ext cx="8668072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E</a:t>
                </a:r>
                <a:r>
                  <a:rPr lang="en-US" altLang="zh-CN" b="1" baseline="-250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12</a:t>
                </a:r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  E</a:t>
                </a:r>
                <a:r>
                  <a:rPr lang="en-US" altLang="zh-CN" b="1" baseline="-250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13</a:t>
                </a:r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endParaRPr lang="en-US" altLang="zh-CN" b="1" dirty="0">
                  <a:latin typeface="宋体" panose="02010600030101010101" pitchFamily="2" charset="-122"/>
                  <a:sym typeface="Symbol" panose="05050102010706020507" pitchFamily="18" charset="2"/>
                </a:endParaRPr>
              </a:p>
              <a:p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E</a:t>
                </a:r>
                <a:r>
                  <a:rPr lang="en-US" altLang="zh-CN" b="1" baseline="-250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14</a:t>
                </a:r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𝑻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  E</a:t>
                </a:r>
                <a:r>
                  <a:rPr lang="en-US" altLang="zh-CN" b="1" baseline="-250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15</a:t>
                </a:r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𝑭</m:t>
                    </m:r>
                  </m:oMath>
                </a14:m>
                <a:endParaRPr lang="en-US" altLang="zh-CN" b="1" dirty="0">
                  <a:latin typeface="宋体" panose="02010600030101010101" pitchFamily="2" charset="-122"/>
                  <a:sym typeface="Symbol" panose="05050102010706020507" pitchFamily="18" charset="2"/>
                </a:endParaRPr>
              </a:p>
              <a:p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E</a:t>
                </a:r>
                <a:r>
                  <a:rPr lang="en-US" altLang="zh-CN" b="1" baseline="-250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16</a:t>
                </a:r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   E</a:t>
                </a:r>
                <a:r>
                  <a:rPr lang="en-US" altLang="zh-CN" b="1" baseline="-250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17</a:t>
                </a:r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endParaRPr lang="en-US" altLang="zh-CN" b="1" dirty="0">
                  <a:latin typeface="宋体" panose="02010600030101010101" pitchFamily="2" charset="-122"/>
                  <a:sym typeface="Symbol" panose="05050102010706020507" pitchFamily="18" charset="2"/>
                </a:endParaRPr>
              </a:p>
              <a:p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E</a:t>
                </a:r>
                <a:r>
                  <a:rPr lang="en-US" altLang="zh-CN" b="1" baseline="-250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18</a:t>
                </a:r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</m:oMath>
                </a14:m>
                <a:endParaRPr lang="en-US" altLang="zh-CN" b="1" dirty="0">
                  <a:latin typeface="宋体" panose="02010600030101010101" pitchFamily="2" charset="-122"/>
                  <a:sym typeface="Symbol" panose="05050102010706020507" pitchFamily="18" charset="2"/>
                </a:endParaRPr>
              </a:p>
              <a:p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E</a:t>
                </a:r>
                <a:r>
                  <a:rPr lang="en-US" altLang="zh-CN" b="1" baseline="-250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19</a:t>
                </a:r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)(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endParaRPr lang="en-US" altLang="zh-CN" b="1" dirty="0">
                  <a:latin typeface="宋体" panose="02010600030101010101" pitchFamily="2" charset="-122"/>
                  <a:sym typeface="Symbol" panose="05050102010706020507" pitchFamily="18" charset="2"/>
                </a:endParaRPr>
              </a:p>
              <a:p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E</a:t>
                </a:r>
                <a:r>
                  <a:rPr lang="en-US" altLang="zh-CN" b="1" baseline="-250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20</a:t>
                </a:r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)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endParaRPr lang="en-US" altLang="zh-CN" b="1" dirty="0">
                  <a:latin typeface="宋体" panose="02010600030101010101" pitchFamily="2" charset="-122"/>
                  <a:sym typeface="Symbol" panose="05050102010706020507" pitchFamily="18" charset="2"/>
                </a:endParaRPr>
              </a:p>
              <a:p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E</a:t>
                </a:r>
                <a:r>
                  <a:rPr lang="en-US" altLang="zh-CN" b="1" baseline="-250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21</a:t>
                </a:r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)(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b="1" dirty="0">
                  <a:latin typeface="宋体" panose="02010600030101010101" pitchFamily="2" charset="-122"/>
                  <a:sym typeface="Symbol" panose="05050102010706020507" pitchFamily="18" charset="2"/>
                </a:endParaRPr>
              </a:p>
              <a:p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E</a:t>
                </a:r>
                <a:r>
                  <a:rPr lang="en-US" altLang="zh-CN" b="1" baseline="-25000" dirty="0">
                    <a:latin typeface="宋体" panose="02010600030101010101" pitchFamily="2" charset="-122"/>
                    <a:sym typeface="Symbol" panose="05050102010706020507" pitchFamily="18" charset="2"/>
                  </a:rPr>
                  <a:t>22</a:t>
                </a:r>
                <a:r>
                  <a:rPr lang="en-US" altLang="zh-CN" b="1" dirty="0">
                    <a:latin typeface="宋体" panose="02010600030101010101" pitchFamily="2" charset="-122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)(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b="1" dirty="0">
                  <a:latin typeface="宋体" panose="02010600030101010101" pitchFamily="2" charset="-122"/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7DFC3F3F-DFB1-4F7E-AA46-E31CA7E5D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928" y="1676400"/>
                <a:ext cx="8668072" cy="5715000"/>
              </a:xfrm>
              <a:prstGeom prst="rect">
                <a:avLst/>
              </a:prstGeom>
              <a:blipFill>
                <a:blip r:embed="rId3"/>
                <a:stretch>
                  <a:fillRect l="-1266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B5ED4F21-C04D-4212-A42C-3D848916FFA6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2.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直接证明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445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Commonly used equivalences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aphicFrame>
        <p:nvGraphicFramePr>
          <p:cNvPr id="12" name="Object 3" descr="1179557501">
            <a:extLst>
              <a:ext uri="{FF2B5EF4-FFF2-40B4-BE49-F238E27FC236}">
                <a16:creationId xmlns:a16="http://schemas.microsoft.com/office/drawing/2014/main" id="{F5B649F0-DDC0-497D-9E9D-D60F3C86B3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779606"/>
              </p:ext>
            </p:extLst>
          </p:nvPr>
        </p:nvGraphicFramePr>
        <p:xfrm>
          <a:off x="2572089" y="1573436"/>
          <a:ext cx="8691562" cy="446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" r:id="rId4" imgW="3964471" imgH="1739804" progId="">
                  <p:embed/>
                </p:oleObj>
              </mc:Choice>
              <mc:Fallback>
                <p:oleObj r:id="rId4" imgW="3964471" imgH="1739804" progId="">
                  <p:embed/>
                  <p:pic>
                    <p:nvPicPr>
                      <p:cNvPr id="5122" name="Object 3" descr="11795575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2089" y="1573436"/>
                        <a:ext cx="8691562" cy="446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3967123D-206E-42F6-B20C-2A03E3368800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2.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直接证明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6854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Inference rules in direct proof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78AA95D3-2C9E-4744-9EEC-82F801C9978F}"/>
              </a:ext>
            </a:extLst>
          </p:cNvPr>
          <p:cNvSpPr txBox="1">
            <a:spLocks noChangeArrowheads="1"/>
          </p:cNvSpPr>
          <p:nvPr/>
        </p:nvSpPr>
        <p:spPr>
          <a:xfrm>
            <a:off x="1964870" y="1485900"/>
            <a:ext cx="10138229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3200" b="1" dirty="0">
                <a:solidFill>
                  <a:srgbClr val="C00000"/>
                </a:solidFill>
              </a:rPr>
              <a:t>Inference rules</a:t>
            </a:r>
            <a:r>
              <a:rPr lang="zh-CN" altLang="en-US" sz="3200" b="1" dirty="0">
                <a:solidFill>
                  <a:srgbClr val="C00000"/>
                </a:solidFill>
              </a:rPr>
              <a:t>：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C00000"/>
                </a:solidFill>
              </a:rPr>
              <a:t>Rule </a:t>
            </a:r>
            <a:r>
              <a:rPr lang="en-US" altLang="zh-CN" b="1" i="1" dirty="0">
                <a:solidFill>
                  <a:srgbClr val="C00000"/>
                </a:solidFill>
                <a:latin typeface="Arial" panose="020B0604020202020204" pitchFamily="34" charset="0"/>
              </a:rPr>
              <a:t>P</a:t>
            </a:r>
            <a:r>
              <a:rPr lang="zh-CN" altLang="en-US" b="1" dirty="0"/>
              <a:t>：</a:t>
            </a:r>
            <a:r>
              <a:rPr lang="en-US" altLang="zh-CN" b="1" dirty="0"/>
              <a:t>In proof, the premises can be introduced at any time. </a:t>
            </a:r>
            <a:r>
              <a:rPr lang="en-US" altLang="zh-CN" b="1" dirty="0">
                <a:solidFill>
                  <a:srgbClr val="0070C0"/>
                </a:solidFill>
              </a:rPr>
              <a:t>Introducing a premise is called using the rule </a:t>
            </a:r>
            <a:r>
              <a:rPr lang="en-US" altLang="zh-CN" b="1" i="1" dirty="0">
                <a:solidFill>
                  <a:srgbClr val="0070C0"/>
                </a:solidFill>
              </a:rPr>
              <a:t>P</a:t>
            </a:r>
            <a:r>
              <a:rPr lang="en-US" altLang="zh-CN" b="1" dirty="0">
                <a:solidFill>
                  <a:srgbClr val="0070C0"/>
                </a:solidFill>
              </a:rPr>
              <a:t> once.</a:t>
            </a:r>
          </a:p>
          <a:p>
            <a:pPr lvl="1">
              <a:lnSpc>
                <a:spcPct val="150000"/>
              </a:lnSpc>
            </a:pPr>
            <a:endParaRPr lang="zh-CN" altLang="en-US" b="1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C00000"/>
                </a:solidFill>
              </a:rPr>
              <a:t>Rule </a:t>
            </a:r>
            <a:r>
              <a:rPr lang="en-US" altLang="zh-CN" b="1" i="1" dirty="0">
                <a:solidFill>
                  <a:srgbClr val="C00000"/>
                </a:solidFill>
                <a:latin typeface="Arial" panose="020B0604020202020204" pitchFamily="34" charset="0"/>
              </a:rPr>
              <a:t>T</a:t>
            </a:r>
            <a:r>
              <a:rPr lang="zh-CN" altLang="en-US" b="1" dirty="0"/>
              <a:t>：</a:t>
            </a:r>
            <a:r>
              <a:rPr lang="en-US" altLang="zh-CN" b="1" dirty="0"/>
              <a:t>In proof, introducing </a:t>
            </a:r>
            <a:r>
              <a:rPr lang="en-US" altLang="zh-CN" b="1" dirty="0">
                <a:solidFill>
                  <a:srgbClr val="0070C0"/>
                </a:solidFill>
              </a:rPr>
              <a:t>a formula derived from the tautological implication of the given premises directly or indirectly</a:t>
            </a:r>
            <a:r>
              <a:rPr lang="en-US" altLang="zh-CN" b="1" dirty="0"/>
              <a:t> is called using the</a:t>
            </a:r>
            <a:r>
              <a:rPr lang="en-US" altLang="zh-CN" b="1" dirty="0">
                <a:solidFill>
                  <a:srgbClr val="0070C0"/>
                </a:solidFill>
              </a:rPr>
              <a:t> rule</a:t>
            </a:r>
            <a:r>
              <a:rPr lang="en-US" altLang="zh-CN" b="1" dirty="0"/>
              <a:t> </a:t>
            </a:r>
            <a:r>
              <a:rPr lang="en-US" altLang="zh-CN" b="1" i="1" dirty="0">
                <a:solidFill>
                  <a:srgbClr val="0070C0"/>
                </a:solidFill>
              </a:rPr>
              <a:t>T</a:t>
            </a:r>
            <a:r>
              <a:rPr lang="en-US" altLang="zh-CN" b="1" dirty="0"/>
              <a:t> once.</a:t>
            </a:r>
            <a:endParaRPr lang="zh-CN" altLang="en-US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D2BE71E-55C0-4F81-9FAF-AC53D930458B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2.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直接证明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931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Inference rules in direct proof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5CC44D5-2F91-4CCA-9093-9905976B2EC8}"/>
              </a:ext>
            </a:extLst>
          </p:cNvPr>
          <p:cNvSpPr txBox="1"/>
          <p:nvPr/>
        </p:nvSpPr>
        <p:spPr>
          <a:xfrm>
            <a:off x="2381366" y="1260393"/>
            <a:ext cx="9073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Clr>
                <a:schemeClr val="bg1"/>
              </a:buClr>
              <a:buFontTx/>
              <a:buNone/>
            </a:pP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Example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：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dirty="0"/>
              <a:t>¬</a:t>
            </a:r>
            <a:r>
              <a:rPr lang="en-US" altLang="zh-CN" sz="2400" b="1" i="1" dirty="0">
                <a:latin typeface="Arial" panose="020B0604020202020204" pitchFamily="34" charset="0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</a:rPr>
              <a:t> is the valid conclusion of  ¬(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</a:rPr>
              <a:t>∧¬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Q</a:t>
            </a:r>
            <a:r>
              <a:rPr lang="en-US" altLang="zh-CN" sz="2400" b="1" dirty="0">
                <a:latin typeface="Times New Roman" panose="02020603050405020304" pitchFamily="18" charset="0"/>
              </a:rPr>
              <a:t>), ¬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Q</a:t>
            </a:r>
            <a:r>
              <a:rPr lang="en-US" altLang="zh-CN" sz="2400" b="1" dirty="0">
                <a:latin typeface="Times New Roman" panose="02020603050405020304" pitchFamily="18" charset="0"/>
              </a:rPr>
              <a:t>∨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dirty="0">
                <a:latin typeface="Times New Roman" panose="02020603050405020304" pitchFamily="18" charset="0"/>
              </a:rPr>
              <a:t> , ¬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0719123F-D82B-4D0B-AF13-2B77FC4A1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3570" y="1815789"/>
            <a:ext cx="7848600" cy="5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Solution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: </a:t>
            </a:r>
          </a:p>
          <a:p>
            <a:pPr lvl="0" eaLnBrk="1" hangingPunct="1">
              <a:spcBef>
                <a:spcPct val="50000"/>
              </a:spcBef>
              <a:buClr>
                <a:srgbClr val="FFFFFF"/>
              </a:buClr>
              <a:buSzPct val="100000"/>
              <a:defRPr/>
            </a:pPr>
            <a:r>
              <a:rPr lang="en-US" altLang="zh-CN" b="1" dirty="0">
                <a:solidFill>
                  <a:srgbClr val="000000"/>
                </a:solidFill>
              </a:rPr>
              <a:t>     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 {1}     (1)       ¬(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 ∧ ¬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Q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)            P</a:t>
            </a:r>
            <a:r>
              <a:rPr lang="en-US" altLang="zh-CN" b="1" dirty="0"/>
              <a:t> rule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  <a:p>
            <a:pPr lvl="0" eaLnBrk="1" hangingPunct="1">
              <a:spcBef>
                <a:spcPct val="50000"/>
              </a:spcBef>
              <a:buClr>
                <a:srgbClr val="FFFFFF"/>
              </a:buClr>
              <a:buSzPct val="100000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      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{1}     (2)       ¬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 ∨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Q               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T</a:t>
            </a:r>
            <a:r>
              <a:rPr lang="en-US" altLang="zh-CN" b="1" dirty="0"/>
              <a:t> rule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(1)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and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E</a:t>
            </a:r>
            <a:r>
              <a:rPr kumimoji="0" lang="en-US" altLang="zh-CN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11</a:t>
            </a:r>
          </a:p>
          <a:p>
            <a:pPr lvl="0" eaLnBrk="1" hangingPunct="1">
              <a:spcBef>
                <a:spcPct val="50000"/>
              </a:spcBef>
              <a:buClr>
                <a:srgbClr val="FFFFFF"/>
              </a:buClr>
              <a:buSzPct val="100000"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       {1}     (3)        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→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Q                 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T</a:t>
            </a:r>
            <a:r>
              <a:rPr lang="en-US" altLang="zh-CN" b="1" dirty="0"/>
              <a:t> rule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(2)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and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E</a:t>
            </a:r>
            <a:r>
              <a:rPr kumimoji="0" lang="en-US" altLang="zh-CN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27</a:t>
            </a:r>
          </a:p>
          <a:p>
            <a:pPr lvl="0" eaLnBrk="1" hangingPunct="1">
              <a:spcBef>
                <a:spcPct val="50000"/>
              </a:spcBef>
              <a:buClr>
                <a:srgbClr val="FFFFFF"/>
              </a:buClr>
              <a:buSzPct val="100000"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       {4}     (4)        ¬ 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Q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∨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R               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P</a:t>
            </a:r>
            <a:r>
              <a:rPr lang="en-US" altLang="zh-CN" b="1" dirty="0"/>
              <a:t> rule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  <a:p>
            <a:pPr lvl="0" eaLnBrk="1" hangingPunct="1">
              <a:spcBef>
                <a:spcPct val="50000"/>
              </a:spcBef>
              <a:buClr>
                <a:srgbClr val="FFFFFF"/>
              </a:buClr>
              <a:buSzPct val="100000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      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{4}     (5)        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Q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→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                    T</a:t>
            </a:r>
            <a:r>
              <a:rPr lang="en-US" altLang="zh-CN" b="1" dirty="0"/>
              <a:t> rule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(4)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and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E</a:t>
            </a:r>
            <a:r>
              <a:rPr kumimoji="0" lang="en-US" altLang="zh-CN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27</a:t>
            </a:r>
          </a:p>
          <a:p>
            <a:pPr lvl="0" eaLnBrk="1" hangingPunct="1">
              <a:spcBef>
                <a:spcPct val="50000"/>
              </a:spcBef>
              <a:buClr>
                <a:srgbClr val="FFFFFF"/>
              </a:buClr>
              <a:buSzPct val="100000"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       {1,4}  (6)        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P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→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R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                    T , (3), (5)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and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12</a:t>
            </a:r>
          </a:p>
          <a:p>
            <a:pPr lvl="0" eaLnBrk="1" hangingPunct="1">
              <a:spcBef>
                <a:spcPct val="50000"/>
              </a:spcBef>
              <a:buClr>
                <a:srgbClr val="FFFFFF"/>
              </a:buClr>
              <a:buSzPct val="100000"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       {7}     (7)        ¬ 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R                      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P</a:t>
            </a:r>
            <a:r>
              <a:rPr lang="en-US" altLang="zh-CN" b="1" dirty="0"/>
              <a:t> rule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      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{1,4,7}(8)       ¬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P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                        T,(6),(7)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and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t>12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C85DFD6-09A2-489C-8D5A-4DF5448F0855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2.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直接证明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46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B4AFA928-6B43-47EF-B9D5-26F21744FCE1}"/>
              </a:ext>
            </a:extLst>
          </p:cNvPr>
          <p:cNvSpPr txBox="1">
            <a:spLocks noChangeArrowheads="1"/>
          </p:cNvSpPr>
          <p:nvPr/>
        </p:nvSpPr>
        <p:spPr>
          <a:xfrm>
            <a:off x="1866900" y="1143000"/>
            <a:ext cx="10033000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>
                <a:solidFill>
                  <a:srgbClr val="FF0000"/>
                </a:solidFill>
              </a:rPr>
              <a:t>Duality principle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altLang="zh-CN" b="1" dirty="0"/>
              <a:t>Definition</a:t>
            </a:r>
            <a:endParaRPr lang="zh-CN" altLang="en-US" b="1" dirty="0"/>
          </a:p>
          <a:p>
            <a:pPr lvl="1">
              <a:lnSpc>
                <a:spcPct val="100000"/>
              </a:lnSpc>
              <a:defRPr/>
            </a:pPr>
            <a:r>
              <a:rPr lang="en-US" altLang="zh-CN" b="1" dirty="0"/>
              <a:t>Three theorems</a:t>
            </a:r>
            <a:r>
              <a:rPr lang="zh-CN" altLang="en-US" b="1" dirty="0"/>
              <a:t>：</a:t>
            </a:r>
            <a:r>
              <a:rPr lang="en-US" altLang="zh-CN" b="1" dirty="0"/>
              <a:t>Negation</a:t>
            </a:r>
            <a:r>
              <a:rPr lang="zh-CN" altLang="en-US" b="1" dirty="0"/>
              <a:t> </a:t>
            </a:r>
            <a:r>
              <a:rPr lang="en-US" altLang="zh-CN" b="1" dirty="0"/>
              <a:t>operation and duality, equivalence, tautological implication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>
                <a:solidFill>
                  <a:srgbClr val="FF0000"/>
                </a:solidFill>
              </a:rPr>
              <a:t>Disjunctive and Conjunctive normal form</a:t>
            </a:r>
          </a:p>
          <a:p>
            <a:pPr lvl="1">
              <a:lnSpc>
                <a:spcPct val="100000"/>
              </a:lnSpc>
              <a:defRPr/>
            </a:pPr>
            <a:r>
              <a:rPr lang="en-US" altLang="zh-CN" b="1" dirty="0"/>
              <a:t>Elementary product, elementary sum</a:t>
            </a:r>
            <a:endParaRPr lang="zh-CN" altLang="en-US" b="1" dirty="0"/>
          </a:p>
          <a:p>
            <a:pPr lvl="1">
              <a:lnSpc>
                <a:spcPct val="100000"/>
              </a:lnSpc>
              <a:defRPr/>
            </a:pPr>
            <a:r>
              <a:rPr lang="en-US" altLang="zh-CN" b="1" dirty="0"/>
              <a:t>Product of elementary sum, sum of elementary product</a:t>
            </a:r>
            <a:endParaRPr lang="zh-CN" altLang="en-US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>
                <a:solidFill>
                  <a:srgbClr val="FF0000"/>
                </a:solidFill>
              </a:rPr>
              <a:t>Principal disjunctive and conjunctive normal form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altLang="zh-CN" b="1" dirty="0" err="1"/>
              <a:t>Minterm</a:t>
            </a:r>
            <a:r>
              <a:rPr lang="en-US" altLang="zh-CN" b="1" dirty="0"/>
              <a:t> (product), Maxterm</a:t>
            </a:r>
            <a:r>
              <a:rPr lang="zh-CN" altLang="en-US" b="1" dirty="0"/>
              <a:t> </a:t>
            </a:r>
            <a:r>
              <a:rPr lang="en-US" altLang="zh-CN" b="1" dirty="0"/>
              <a:t>(sum)</a:t>
            </a:r>
            <a:r>
              <a:rPr lang="zh-CN" altLang="en-US" b="1" dirty="0"/>
              <a:t>，</a:t>
            </a:r>
            <a:r>
              <a:rPr lang="en-US" altLang="zh-CN" b="1" dirty="0"/>
              <a:t>Base—binary number—decimal number—descriptor</a:t>
            </a:r>
            <a:endParaRPr lang="zh-CN" altLang="en-US" b="1" dirty="0"/>
          </a:p>
          <a:p>
            <a:pPr lvl="1">
              <a:lnSpc>
                <a:spcPct val="100000"/>
              </a:lnSpc>
              <a:defRPr/>
            </a:pPr>
            <a:r>
              <a:rPr lang="en-US" altLang="zh-CN" b="1" dirty="0"/>
              <a:t>Sum of </a:t>
            </a:r>
            <a:r>
              <a:rPr lang="en-US" altLang="zh-CN" b="1" dirty="0" err="1"/>
              <a:t>minterms</a:t>
            </a:r>
            <a:r>
              <a:rPr lang="en-US" altLang="zh-CN" b="1" dirty="0"/>
              <a:t>, product of maxterms, their relations.</a:t>
            </a:r>
          </a:p>
          <a:p>
            <a:pPr lvl="1">
              <a:lnSpc>
                <a:spcPct val="100000"/>
              </a:lnSpc>
              <a:defRPr/>
            </a:pPr>
            <a:r>
              <a:rPr lang="en-US" altLang="zh-CN" b="1" dirty="0"/>
              <a:t>Used in finite steps to </a:t>
            </a:r>
            <a:r>
              <a:rPr lang="en-US" altLang="zh-CN" b="1" dirty="0">
                <a:solidFill>
                  <a:srgbClr val="0070C0"/>
                </a:solidFill>
              </a:rPr>
              <a:t>determine the formula type</a:t>
            </a:r>
            <a:r>
              <a:rPr lang="en-US" altLang="zh-CN" b="1" dirty="0"/>
              <a:t>. (tautology, contradiction, contingency)</a:t>
            </a:r>
          </a:p>
          <a:p>
            <a:pPr lvl="1">
              <a:defRPr/>
            </a:pPr>
            <a:endParaRPr lang="zh-CN" altLang="en-US" b="1" dirty="0"/>
          </a:p>
          <a:p>
            <a:pPr lvl="1">
              <a:defRPr/>
            </a:pPr>
            <a:endParaRPr lang="en-US" altLang="zh-CN" b="1" dirty="0"/>
          </a:p>
        </p:txBody>
      </p:sp>
      <p:sp>
        <p:nvSpPr>
          <p:cNvPr id="13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/>
        </p:nvSpPr>
        <p:spPr>
          <a:xfrm>
            <a:off x="11737103" y="6492875"/>
            <a:ext cx="498022" cy="365125"/>
          </a:xfrm>
          <a:prstGeom prst="rect">
            <a:avLst/>
          </a:prstGeom>
          <a:solidFill>
            <a:srgbClr val="C1E9C1"/>
          </a:solidFill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400" b="1" kern="1200">
                <a:solidFill>
                  <a:sysClr val="windowText" lastClr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7B5860-9389-40BC-8CED-DD2AAB23A1E9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0E3B5A-6680-422F-A463-6BF668733E80}"/>
              </a:ext>
            </a:extLst>
          </p:cNvPr>
          <p:cNvSpPr txBox="1"/>
          <p:nvPr/>
        </p:nvSpPr>
        <p:spPr>
          <a:xfrm>
            <a:off x="1964872" y="78452"/>
            <a:ext cx="4234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Review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8660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Inference rules in direct proof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A05E701E-F890-4697-9E84-BB39DC54801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850570" y="1052669"/>
                <a:ext cx="10020300" cy="611822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Example</a:t>
                </a:r>
                <a:r>
                  <a:rPr lang="zh-CN" altLang="en-US" b="1" dirty="0">
                    <a:sym typeface="Symbol" panose="05050102010706020507" pitchFamily="18" charset="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is the valid conclusion of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r>
                  <a:rPr lang="zh-CN" altLang="en-US" b="1" dirty="0"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r>
                  <a:rPr lang="zh-CN" altLang="en-US" b="1" dirty="0"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</m:oMath>
                </a14:m>
                <a:endParaRPr lang="zh-CN" altLang="en-US" b="1" dirty="0"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Proof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r>
                  <a:rPr lang="zh-CN" altLang="en-US" b="1" dirty="0"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r>
                  <a:rPr lang="zh-CN" altLang="en-US" b="1" dirty="0"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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endParaRPr lang="en-US" altLang="zh-CN" b="1" dirty="0">
                  <a:sym typeface="Symbol" panose="05050102010706020507" pitchFamily="18" charset="2"/>
                </a:endParaRPr>
              </a:p>
              <a:p>
                <a:pPr lvl="2">
                  <a:lnSpc>
                    <a:spcPct val="100000"/>
                  </a:lnSpc>
                  <a:buFontTx/>
                  <a:buNone/>
                </a:pPr>
                <a:r>
                  <a:rPr lang="en-US" altLang="zh-CN" sz="2400" b="1" dirty="0">
                    <a:sym typeface="Symbol" panose="05050102010706020507" pitchFamily="18" charset="2"/>
                  </a:rPr>
                  <a:t>1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r>
                  <a:rPr lang="en-US" altLang="zh-CN" sz="2400" b="1" dirty="0">
                    <a:sym typeface="Symbol" panose="05050102010706020507" pitchFamily="18" charset="2"/>
                  </a:rPr>
                  <a:t>     		P</a:t>
                </a:r>
                <a:r>
                  <a:rPr lang="en-US" altLang="zh-CN" sz="2400" dirty="0">
                    <a:sym typeface="Symbol" panose="05050102010706020507" pitchFamily="18" charset="2"/>
                  </a:rPr>
                  <a:t> rule</a:t>
                </a:r>
                <a:endParaRPr lang="zh-CN" altLang="en-US" sz="2400" b="1" dirty="0">
                  <a:sym typeface="Symbol" panose="05050102010706020507" pitchFamily="18" charset="2"/>
                </a:endParaRPr>
              </a:p>
              <a:p>
                <a:pPr lvl="2">
                  <a:lnSpc>
                    <a:spcPct val="100000"/>
                  </a:lnSpc>
                  <a:buFontTx/>
                  <a:buNone/>
                </a:pPr>
                <a:r>
                  <a:rPr lang="en-US" altLang="zh-CN" sz="2400" b="1" dirty="0">
                    <a:sym typeface="Symbol" panose="05050102010706020507" pitchFamily="18" charset="2"/>
                  </a:rPr>
                  <a:t>2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r>
                  <a:rPr lang="en-US" altLang="zh-CN" sz="2400" b="1" dirty="0">
                    <a:sym typeface="Symbol" panose="05050102010706020507" pitchFamily="18" charset="2"/>
                  </a:rPr>
                  <a:t>  		T</a:t>
                </a:r>
                <a:r>
                  <a:rPr lang="en-US" altLang="zh-CN" sz="2400" dirty="0">
                    <a:sym typeface="Symbol" panose="05050102010706020507" pitchFamily="18" charset="2"/>
                  </a:rPr>
                  <a:t> rule and 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1</a:t>
                </a:r>
              </a:p>
              <a:p>
                <a:pPr lvl="2">
                  <a:lnSpc>
                    <a:spcPct val="100000"/>
                  </a:lnSpc>
                  <a:buFontTx/>
                  <a:buNone/>
                </a:pPr>
                <a:r>
                  <a:rPr lang="en-US" altLang="zh-CN" sz="2400" b="1" dirty="0">
                    <a:sym typeface="Symbol" panose="05050102010706020507" pitchFamily="18" charset="2"/>
                  </a:rPr>
                  <a:t>3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</m:oMath>
                </a14:m>
                <a:r>
                  <a:rPr lang="en-US" altLang="zh-CN" sz="2400" b="1" dirty="0">
                    <a:sym typeface="Symbol" panose="05050102010706020507" pitchFamily="18" charset="2"/>
                  </a:rPr>
                  <a:t>   		P</a:t>
                </a:r>
                <a:r>
                  <a:rPr lang="en-US" altLang="zh-CN" sz="2400" dirty="0">
                    <a:sym typeface="Symbol" panose="05050102010706020507" pitchFamily="18" charset="2"/>
                  </a:rPr>
                  <a:t> rule</a:t>
                </a:r>
                <a:endParaRPr lang="zh-CN" altLang="en-US" sz="2400" b="1" dirty="0">
                  <a:sym typeface="Symbol" panose="05050102010706020507" pitchFamily="18" charset="2"/>
                </a:endParaRPr>
              </a:p>
              <a:p>
                <a:pPr lvl="2">
                  <a:lnSpc>
                    <a:spcPct val="100000"/>
                  </a:lnSpc>
                  <a:buFontTx/>
                  <a:buNone/>
                </a:pPr>
                <a:r>
                  <a:rPr lang="en-US" altLang="zh-CN" sz="2400" b="1" dirty="0">
                    <a:sym typeface="Symbol" panose="05050102010706020507" pitchFamily="18" charset="2"/>
                  </a:rPr>
                  <a:t>4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400" b="1" dirty="0">
                    <a:sym typeface="Symbol" panose="05050102010706020507" pitchFamily="18" charset="2"/>
                  </a:rPr>
                  <a:t>	  	T</a:t>
                </a:r>
                <a:r>
                  <a:rPr lang="en-US" altLang="zh-CN" sz="2400" dirty="0">
                    <a:sym typeface="Symbol" panose="05050102010706020507" pitchFamily="18" charset="2"/>
                  </a:rPr>
                  <a:t> rule and 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3</a:t>
                </a:r>
              </a:p>
              <a:p>
                <a:pPr lvl="2">
                  <a:lnSpc>
                    <a:spcPct val="100000"/>
                  </a:lnSpc>
                  <a:buFontTx/>
                  <a:buNone/>
                </a:pPr>
                <a:r>
                  <a:rPr lang="en-US" altLang="zh-CN" sz="2400" b="1" dirty="0">
                    <a:sym typeface="Symbol" panose="05050102010706020507" pitchFamily="18" charset="2"/>
                  </a:rPr>
                  <a:t>5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</m:oMath>
                </a14:m>
                <a:r>
                  <a:rPr lang="en-US" altLang="zh-CN" sz="2400" b="1" dirty="0">
                    <a:sym typeface="Symbol" panose="05050102010706020507" pitchFamily="18" charset="2"/>
                  </a:rPr>
                  <a:t>  		T</a:t>
                </a:r>
                <a:r>
                  <a:rPr lang="en-US" altLang="zh-CN" sz="2400" dirty="0">
                    <a:sym typeface="Symbol" panose="05050102010706020507" pitchFamily="18" charset="2"/>
                  </a:rPr>
                  <a:t> rule,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2</a:t>
                </a:r>
                <a:r>
                  <a:rPr lang="zh-CN" altLang="en-US" sz="2400" dirty="0">
                    <a:sym typeface="Symbol" panose="05050102010706020507" pitchFamily="18" charset="2"/>
                  </a:rPr>
                  <a:t> </a:t>
                </a:r>
                <a:r>
                  <a:rPr lang="en-US" altLang="zh-CN" sz="2400" dirty="0">
                    <a:sym typeface="Symbol" panose="05050102010706020507" pitchFamily="18" charset="2"/>
                  </a:rPr>
                  <a:t>and 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4</a:t>
                </a:r>
              </a:p>
              <a:p>
                <a:pPr lvl="2">
                  <a:lnSpc>
                    <a:spcPct val="100000"/>
                  </a:lnSpc>
                  <a:buFontTx/>
                  <a:buNone/>
                </a:pPr>
                <a:r>
                  <a:rPr lang="en-US" altLang="zh-CN" sz="2400" b="1" dirty="0">
                    <a:sym typeface="Symbol" panose="05050102010706020507" pitchFamily="18" charset="2"/>
                  </a:rPr>
                  <a:t>6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</m:oMath>
                </a14:m>
                <a:r>
                  <a:rPr lang="en-US" altLang="zh-CN" sz="2400" b="1" dirty="0">
                    <a:sym typeface="Symbol" panose="05050102010706020507" pitchFamily="18" charset="2"/>
                  </a:rPr>
                  <a:t>  		T</a:t>
                </a:r>
                <a:r>
                  <a:rPr lang="en-US" altLang="zh-CN" sz="2400" dirty="0">
                    <a:sym typeface="Symbol" panose="05050102010706020507" pitchFamily="18" charset="2"/>
                  </a:rPr>
                  <a:t> rule and 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5</a:t>
                </a:r>
              </a:p>
              <a:p>
                <a:pPr lvl="2">
                  <a:lnSpc>
                    <a:spcPct val="100000"/>
                  </a:lnSpc>
                  <a:buFontTx/>
                  <a:buNone/>
                </a:pPr>
                <a:r>
                  <a:rPr lang="en-US" altLang="zh-CN" sz="2400" b="1" dirty="0">
                    <a:sym typeface="Symbol" panose="05050102010706020507" pitchFamily="18" charset="2"/>
                  </a:rPr>
                  <a:t>7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r>
                  <a:rPr lang="en-US" altLang="zh-CN" sz="2400" b="1" dirty="0">
                    <a:sym typeface="Symbol" panose="05050102010706020507" pitchFamily="18" charset="2"/>
                  </a:rPr>
                  <a:t>    		P</a:t>
                </a:r>
                <a:r>
                  <a:rPr lang="en-US" altLang="zh-CN" sz="2400" dirty="0">
                    <a:sym typeface="Symbol" panose="05050102010706020507" pitchFamily="18" charset="2"/>
                  </a:rPr>
                  <a:t> rule</a:t>
                </a:r>
                <a:endParaRPr lang="zh-CN" altLang="en-US" sz="2400" b="1" dirty="0">
                  <a:sym typeface="Symbol" panose="05050102010706020507" pitchFamily="18" charset="2"/>
                </a:endParaRPr>
              </a:p>
              <a:p>
                <a:pPr lvl="2">
                  <a:lnSpc>
                    <a:spcPct val="100000"/>
                  </a:lnSpc>
                  <a:buFontTx/>
                  <a:buNone/>
                </a:pPr>
                <a:r>
                  <a:rPr lang="en-US" altLang="zh-CN" sz="2400" b="1" dirty="0">
                    <a:sym typeface="Symbol" panose="05050102010706020507" pitchFamily="18" charset="2"/>
                  </a:rPr>
                  <a:t>8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)(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sz="2400" b="1" dirty="0">
                    <a:sym typeface="Symbol" panose="05050102010706020507" pitchFamily="18" charset="2"/>
                  </a:rPr>
                  <a:t>	T</a:t>
                </a:r>
                <a:r>
                  <a:rPr lang="en-US" altLang="zh-CN" sz="2400" dirty="0">
                    <a:sym typeface="Symbol" panose="05050102010706020507" pitchFamily="18" charset="2"/>
                  </a:rPr>
                  <a:t> rule and 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7</a:t>
                </a:r>
              </a:p>
              <a:p>
                <a:pPr lvl="2">
                  <a:lnSpc>
                    <a:spcPct val="100000"/>
                  </a:lnSpc>
                  <a:buFontTx/>
                  <a:buNone/>
                </a:pPr>
                <a:r>
                  <a:rPr lang="en-US" altLang="zh-CN" sz="2400" b="1" dirty="0">
                    <a:sym typeface="Symbol" panose="05050102010706020507" pitchFamily="18" charset="2"/>
                  </a:rPr>
                  <a:t>9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   </m:t>
                    </m:r>
                  </m:oMath>
                </a14:m>
                <a:r>
                  <a:rPr lang="en-US" altLang="zh-CN" sz="2400" b="1" dirty="0">
                    <a:sym typeface="Symbol" panose="05050102010706020507" pitchFamily="18" charset="2"/>
                  </a:rPr>
                  <a:t>		T</a:t>
                </a:r>
                <a:r>
                  <a:rPr lang="en-US" altLang="zh-CN" sz="2400" dirty="0">
                    <a:sym typeface="Symbol" panose="05050102010706020507" pitchFamily="18" charset="2"/>
                  </a:rPr>
                  <a:t> rule and 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8</a:t>
                </a:r>
              </a:p>
              <a:p>
                <a:pPr lvl="2">
                  <a:lnSpc>
                    <a:spcPct val="100000"/>
                  </a:lnSpc>
                  <a:buFontTx/>
                  <a:buNone/>
                </a:pPr>
                <a:r>
                  <a:rPr lang="en-US" altLang="zh-CN" sz="2400" b="1" dirty="0">
                    <a:sym typeface="Symbol" panose="05050102010706020507" pitchFamily="18" charset="2"/>
                  </a:rPr>
                  <a:t>10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  </m:t>
                    </m:r>
                  </m:oMath>
                </a14:m>
                <a:r>
                  <a:rPr lang="en-US" altLang="zh-CN" sz="2400" b="1" dirty="0">
                    <a:sym typeface="Symbol" panose="05050102010706020507" pitchFamily="18" charset="2"/>
                  </a:rPr>
                  <a:t>		T</a:t>
                </a:r>
                <a:r>
                  <a:rPr lang="en-US" altLang="zh-CN" sz="2400" dirty="0">
                    <a:sym typeface="Symbol" panose="05050102010706020507" pitchFamily="18" charset="2"/>
                  </a:rPr>
                  <a:t> rule,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6</a:t>
                </a:r>
                <a:r>
                  <a:rPr lang="zh-CN" altLang="en-US" sz="2400" dirty="0">
                    <a:sym typeface="Symbol" panose="05050102010706020507" pitchFamily="18" charset="2"/>
                  </a:rPr>
                  <a:t> </a:t>
                </a:r>
                <a:r>
                  <a:rPr lang="en-US" altLang="zh-CN" sz="2400" dirty="0">
                    <a:sym typeface="Symbol" panose="05050102010706020507" pitchFamily="18" charset="2"/>
                  </a:rPr>
                  <a:t>and 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9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； </a:t>
                </a:r>
              </a:p>
              <a:p>
                <a:pPr lvl="2">
                  <a:lnSpc>
                    <a:spcPct val="100000"/>
                  </a:lnSpc>
                  <a:buFontTx/>
                  <a:buNone/>
                </a:pPr>
                <a:r>
                  <a:rPr lang="en-US" altLang="zh-CN" sz="2400" b="1" dirty="0">
                    <a:sym typeface="Symbol" panose="05050102010706020507" pitchFamily="18" charset="2"/>
                  </a:rPr>
                  <a:t>11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400" b="1" dirty="0">
                    <a:sym typeface="Symbol" panose="05050102010706020507" pitchFamily="18" charset="2"/>
                  </a:rPr>
                  <a:t>		T</a:t>
                </a:r>
                <a:r>
                  <a:rPr lang="en-US" altLang="zh-CN" sz="2400" dirty="0">
                    <a:sym typeface="Symbol" panose="05050102010706020507" pitchFamily="18" charset="2"/>
                  </a:rPr>
                  <a:t> rule and 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10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A05E701E-F890-4697-9E84-BB39DC548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70" y="1052669"/>
                <a:ext cx="10020300" cy="6118225"/>
              </a:xfrm>
              <a:prstGeom prst="rect">
                <a:avLst/>
              </a:prstGeom>
              <a:blipFill>
                <a:blip r:embed="rId3"/>
                <a:stretch>
                  <a:fillRect l="-1278" t="-1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9DACA644-22C9-44F9-8DF6-FE4065351FD7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2.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直接证明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38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Method of direct proof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BACD3061-CC61-4AC6-BCCC-35753DF7F139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245544" y="1370112"/>
                <a:ext cx="8915400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zh-CN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Example</a:t>
                </a:r>
                <a:r>
                  <a:rPr lang="zh-CN" altLang="en-US" dirty="0">
                    <a:sym typeface="Symbol" panose="05050102010706020507" pitchFamily="18" charset="2"/>
                  </a:rPr>
                  <a:t>： 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)(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 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)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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endParaRPr lang="en-US" altLang="zh-CN" b="1" dirty="0"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Solution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：</a:t>
                </a:r>
                <a:endParaRPr lang="en-US" altLang="zh-CN" b="1" dirty="0">
                  <a:sym typeface="Symbol" panose="05050102010706020507" pitchFamily="18" charset="2"/>
                </a:endParaRPr>
              </a:p>
              <a:p>
                <a:pPr lvl="1">
                  <a:buFontTx/>
                  <a:buNone/>
                </a:pPr>
                <a:r>
                  <a:rPr lang="en-US" altLang="zh-CN" sz="3200" b="1" dirty="0">
                    <a:sym typeface="Symbol" panose="05050102010706020507" pitchFamily="18" charset="2"/>
                  </a:rPr>
                  <a:t>1</a:t>
                </a:r>
                <a:r>
                  <a:rPr lang="zh-CN" altLang="en-US" sz="3200" b="1" dirty="0">
                    <a:sym typeface="Symbol" panose="05050102010706020507" pitchFamily="18" charset="2"/>
                  </a:rPr>
                  <a:t>、 </a:t>
                </a:r>
                <a:r>
                  <a:rPr lang="en-US" altLang="zh-CN" sz="3200" b="1" i="1" dirty="0">
                    <a:sym typeface="Symbol" panose="05050102010706020507" pitchFamily="18" charset="2"/>
                  </a:rPr>
                  <a:t>R</a:t>
                </a:r>
                <a:r>
                  <a:rPr lang="en-US" altLang="zh-CN" sz="3200" b="1" dirty="0">
                    <a:sym typeface="Symbol" panose="05050102010706020507" pitchFamily="18" charset="2"/>
                  </a:rPr>
                  <a:t>                  	  		  P</a:t>
                </a:r>
                <a:r>
                  <a:rPr lang="en-US" altLang="zh-CN" sz="3200" dirty="0">
                    <a:sym typeface="Symbol" panose="05050102010706020507" pitchFamily="18" charset="2"/>
                  </a:rPr>
                  <a:t> rule</a:t>
                </a:r>
                <a:endParaRPr lang="zh-CN" altLang="en-US" sz="3200" b="1" dirty="0">
                  <a:sym typeface="Symbol" panose="05050102010706020507" pitchFamily="18" charset="2"/>
                </a:endParaRPr>
              </a:p>
              <a:p>
                <a:pPr lvl="1">
                  <a:buFontTx/>
                  <a:buNone/>
                </a:pPr>
                <a:r>
                  <a:rPr lang="en-US" altLang="zh-CN" sz="3200" b="1" dirty="0">
                    <a:sym typeface="Symbol" panose="05050102010706020507" pitchFamily="18" charset="2"/>
                  </a:rPr>
                  <a:t>2</a:t>
                </a:r>
                <a:r>
                  <a:rPr lang="zh-CN" altLang="en-US" sz="3200" b="1" dirty="0"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)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     </m:t>
                    </m:r>
                  </m:oMath>
                </a14:m>
                <a:r>
                  <a:rPr lang="en-US" altLang="zh-CN" sz="3200" b="1" dirty="0">
                    <a:sym typeface="Symbol" panose="05050102010706020507" pitchFamily="18" charset="2"/>
                  </a:rPr>
                  <a:t> 		  P</a:t>
                </a:r>
                <a:r>
                  <a:rPr lang="en-US" altLang="zh-CN" sz="3200" dirty="0">
                    <a:sym typeface="Symbol" panose="05050102010706020507" pitchFamily="18" charset="2"/>
                  </a:rPr>
                  <a:t> rule</a:t>
                </a:r>
                <a:endParaRPr lang="zh-CN" altLang="en-US" sz="3200" b="1" dirty="0">
                  <a:sym typeface="Symbol" panose="05050102010706020507" pitchFamily="18" charset="2"/>
                </a:endParaRPr>
              </a:p>
              <a:p>
                <a:pPr lvl="1">
                  <a:buFontTx/>
                  <a:buNone/>
                </a:pPr>
                <a:r>
                  <a:rPr lang="en-US" altLang="zh-CN" sz="3200" b="1" dirty="0">
                    <a:sym typeface="Symbol" panose="05050102010706020507" pitchFamily="18" charset="2"/>
                  </a:rPr>
                  <a:t>3</a:t>
                </a:r>
                <a:r>
                  <a:rPr lang="zh-CN" altLang="en-US" sz="3200" b="1" dirty="0"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      </a:t>
                </a:r>
                <a:r>
                  <a:rPr lang="en-US" altLang="zh-CN" sz="3200" b="1" dirty="0">
                    <a:sym typeface="Symbol" panose="05050102010706020507" pitchFamily="18" charset="2"/>
                  </a:rPr>
                  <a:t>		 	  T</a:t>
                </a:r>
                <a:r>
                  <a:rPr lang="en-US" altLang="zh-CN" sz="3200" dirty="0">
                    <a:sym typeface="Symbol" panose="05050102010706020507" pitchFamily="18" charset="2"/>
                  </a:rPr>
                  <a:t> rule</a:t>
                </a:r>
                <a:r>
                  <a:rPr lang="en-US" altLang="zh-CN" sz="3200" b="1" dirty="0">
                    <a:sym typeface="Symbol" panose="05050102010706020507" pitchFamily="18" charset="2"/>
                  </a:rPr>
                  <a:t>,1</a:t>
                </a:r>
                <a:r>
                  <a:rPr lang="en-US" altLang="zh-CN" sz="3200" dirty="0">
                    <a:sym typeface="Symbol" panose="05050102010706020507" pitchFamily="18" charset="2"/>
                  </a:rPr>
                  <a:t> and 2</a:t>
                </a:r>
                <a:endParaRPr lang="en-US" altLang="zh-CN" sz="3200" b="1" dirty="0">
                  <a:sym typeface="Symbol" panose="05050102010706020507" pitchFamily="18" charset="2"/>
                </a:endParaRPr>
              </a:p>
              <a:p>
                <a:pPr lvl="1">
                  <a:buFontTx/>
                  <a:buNone/>
                </a:pPr>
                <a:r>
                  <a:rPr lang="en-US" altLang="zh-CN" sz="3200" b="1" dirty="0">
                    <a:sym typeface="Symbol" panose="05050102010706020507" pitchFamily="18" charset="2"/>
                  </a:rPr>
                  <a:t>4</a:t>
                </a:r>
                <a:r>
                  <a:rPr lang="zh-CN" altLang="en-US" sz="3200" b="1" dirty="0"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</m:oMath>
                </a14:m>
                <a:r>
                  <a:rPr lang="en-US" altLang="zh-CN" sz="3200" b="1" dirty="0">
                    <a:sym typeface="Symbol" panose="05050102010706020507" pitchFamily="18" charset="2"/>
                  </a:rPr>
                  <a:t>				  T</a:t>
                </a:r>
                <a:r>
                  <a:rPr lang="en-US" altLang="zh-CN" sz="3200" dirty="0">
                    <a:sym typeface="Symbol" panose="05050102010706020507" pitchFamily="18" charset="2"/>
                  </a:rPr>
                  <a:t> rule and 1</a:t>
                </a:r>
                <a:endParaRPr lang="en-US" altLang="zh-CN" sz="3200" b="1" dirty="0">
                  <a:sym typeface="Symbol" panose="05050102010706020507" pitchFamily="18" charset="2"/>
                </a:endParaRPr>
              </a:p>
              <a:p>
                <a:pPr lvl="1">
                  <a:buFontTx/>
                  <a:buNone/>
                </a:pPr>
                <a:r>
                  <a:rPr lang="en-US" altLang="zh-CN" sz="3200" b="1" dirty="0">
                    <a:sym typeface="Symbol" panose="05050102010706020507" pitchFamily="18" charset="2"/>
                  </a:rPr>
                  <a:t>5</a:t>
                </a:r>
                <a:r>
                  <a:rPr lang="zh-CN" altLang="en-US" sz="3200" b="1" dirty="0"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zh-CN" altLang="en-US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)(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sz="3200" b="1" dirty="0">
                    <a:sym typeface="Symbol" panose="05050102010706020507" pitchFamily="18" charset="2"/>
                  </a:rPr>
                  <a:t> 	  P</a:t>
                </a:r>
                <a:r>
                  <a:rPr lang="en-US" altLang="zh-CN" sz="3200" dirty="0">
                    <a:sym typeface="Symbol" panose="05050102010706020507" pitchFamily="18" charset="2"/>
                  </a:rPr>
                  <a:t> rule</a:t>
                </a:r>
                <a:endParaRPr lang="zh-CN" altLang="en-US" sz="3200" b="1" dirty="0">
                  <a:sym typeface="Symbol" panose="05050102010706020507" pitchFamily="18" charset="2"/>
                </a:endParaRPr>
              </a:p>
              <a:p>
                <a:pPr lvl="1">
                  <a:buFontTx/>
                  <a:buNone/>
                </a:pPr>
                <a:r>
                  <a:rPr lang="en-US" altLang="zh-CN" sz="3200" b="1" dirty="0">
                    <a:sym typeface="Symbol" panose="05050102010706020507" pitchFamily="18" charset="2"/>
                  </a:rPr>
                  <a:t>6</a:t>
                </a:r>
                <a:r>
                  <a:rPr lang="zh-CN" altLang="en-US" sz="3200" b="1" dirty="0"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zh-CN" sz="3200" b="1" dirty="0">
                    <a:sym typeface="Symbol" panose="05050102010706020507" pitchFamily="18" charset="2"/>
                  </a:rPr>
                  <a:t>			 	  T</a:t>
                </a:r>
                <a:r>
                  <a:rPr lang="en-US" altLang="zh-CN" sz="3200" dirty="0">
                    <a:sym typeface="Symbol" panose="05050102010706020507" pitchFamily="18" charset="2"/>
                  </a:rPr>
                  <a:t> rule</a:t>
                </a:r>
                <a:r>
                  <a:rPr lang="en-US" altLang="zh-CN" sz="3200" b="1" dirty="0">
                    <a:sym typeface="Symbol" panose="05050102010706020507" pitchFamily="18" charset="2"/>
                  </a:rPr>
                  <a:t>,4</a:t>
                </a:r>
                <a:r>
                  <a:rPr lang="en-US" altLang="zh-CN" sz="3200" dirty="0">
                    <a:sym typeface="Symbol" panose="05050102010706020507" pitchFamily="18" charset="2"/>
                  </a:rPr>
                  <a:t> and 5</a:t>
                </a:r>
                <a:endParaRPr lang="en-US" altLang="zh-CN" sz="3200" b="1" dirty="0">
                  <a:sym typeface="Symbol" panose="05050102010706020507" pitchFamily="18" charset="2"/>
                </a:endParaRPr>
              </a:p>
              <a:p>
                <a:pPr lvl="1">
                  <a:buFontTx/>
                  <a:buNone/>
                </a:pPr>
                <a:r>
                  <a:rPr lang="en-US" altLang="zh-CN" sz="3200" b="1" dirty="0">
                    <a:sym typeface="Symbol" panose="05050102010706020507" pitchFamily="18" charset="2"/>
                  </a:rPr>
                  <a:t>7</a:t>
                </a:r>
                <a:r>
                  <a:rPr lang="zh-CN" altLang="en-US" sz="3200" b="1" dirty="0"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 (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 </m:t>
                    </m:r>
                  </m:oMath>
                </a14:m>
                <a:r>
                  <a:rPr lang="en-US" altLang="zh-CN" sz="3200" b="1" dirty="0">
                    <a:sym typeface="Symbol" panose="05050102010706020507" pitchFamily="18" charset="2"/>
                  </a:rPr>
                  <a:t>		  T</a:t>
                </a:r>
                <a:r>
                  <a:rPr lang="en-US" altLang="zh-CN" sz="3200" dirty="0">
                    <a:sym typeface="Symbol" panose="05050102010706020507" pitchFamily="18" charset="2"/>
                  </a:rPr>
                  <a:t> rule</a:t>
                </a:r>
                <a:r>
                  <a:rPr lang="en-US" altLang="zh-CN" sz="3200" b="1" dirty="0">
                    <a:sym typeface="Symbol" panose="05050102010706020507" pitchFamily="18" charset="2"/>
                  </a:rPr>
                  <a:t>,3</a:t>
                </a:r>
                <a:r>
                  <a:rPr lang="en-US" altLang="zh-CN" sz="3200" dirty="0">
                    <a:sym typeface="Symbol" panose="05050102010706020507" pitchFamily="18" charset="2"/>
                  </a:rPr>
                  <a:t> and 6</a:t>
                </a:r>
                <a:endParaRPr lang="en-US" altLang="zh-CN" sz="3200" b="1" dirty="0">
                  <a:sym typeface="Symbol" panose="05050102010706020507" pitchFamily="18" charset="2"/>
                </a:endParaRPr>
              </a:p>
              <a:p>
                <a:pPr lvl="1">
                  <a:buFontTx/>
                  <a:buNone/>
                </a:pPr>
                <a:r>
                  <a:rPr lang="en-US" altLang="zh-CN" sz="3200" b="1" dirty="0">
                    <a:sym typeface="Symbol" panose="05050102010706020507" pitchFamily="18" charset="2"/>
                  </a:rPr>
                  <a:t>8</a:t>
                </a:r>
                <a:r>
                  <a:rPr lang="zh-CN" altLang="en-US" sz="3200" b="1" dirty="0"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r>
                  <a:rPr lang="en-US" altLang="zh-CN" sz="3200" b="1" dirty="0">
                    <a:sym typeface="Symbol" panose="05050102010706020507" pitchFamily="18" charset="2"/>
                  </a:rPr>
                  <a:t>			  	  T</a:t>
                </a:r>
                <a:r>
                  <a:rPr lang="en-US" altLang="zh-CN" sz="3200" dirty="0">
                    <a:sym typeface="Symbol" panose="05050102010706020507" pitchFamily="18" charset="2"/>
                  </a:rPr>
                  <a:t> rule </a:t>
                </a:r>
                <a:r>
                  <a:rPr lang="en-US" altLang="zh-CN" sz="3200" b="1" dirty="0">
                    <a:sym typeface="Symbol" panose="05050102010706020507" pitchFamily="18" charset="2"/>
                  </a:rPr>
                  <a:t>and 7</a:t>
                </a:r>
              </a:p>
              <a:p>
                <a:pPr>
                  <a:buFontTx/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BACD3061-CC61-4AC6-BCCC-35753DF7F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544" y="1370112"/>
                <a:ext cx="8915400" cy="5715000"/>
              </a:xfrm>
              <a:prstGeom prst="rect">
                <a:avLst/>
              </a:prstGeom>
              <a:blipFill>
                <a:blip r:embed="rId3"/>
                <a:stretch>
                  <a:fillRect l="-1367" t="-1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A3048806-8307-4F1F-8DB4-FAEEFCE67C5F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2.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直接证明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047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Method of direct proof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BF2DF7DB-D6A1-4B43-A5B5-C16167FF066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64870" y="1143000"/>
                <a:ext cx="10111516" cy="60198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b="1" dirty="0">
                    <a:solidFill>
                      <a:srgbClr val="C00000"/>
                    </a:solidFill>
                  </a:rPr>
                  <a:t>Inference rules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：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1" i="1" dirty="0">
                    <a:solidFill>
                      <a:srgbClr val="C00000"/>
                    </a:solidFill>
                  </a:rPr>
                  <a:t>CP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rule</a:t>
                </a:r>
                <a:r>
                  <a:rPr lang="zh-CN" altLang="en-US" b="1" dirty="0"/>
                  <a:t>：</a:t>
                </a:r>
                <a:r>
                  <a:rPr lang="en-US" altLang="zh-CN" b="1" dirty="0"/>
                  <a:t>If </a:t>
                </a:r>
                <a:r>
                  <a:rPr lang="en-US" altLang="zh-CN" b="1" i="1" dirty="0">
                    <a:solidFill>
                      <a:srgbClr val="0070C0"/>
                    </a:solidFill>
                  </a:rPr>
                  <a:t>S</a:t>
                </a:r>
                <a:r>
                  <a:rPr lang="en-US" altLang="zh-CN" b="1" dirty="0"/>
                  <a:t> can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be derived </a:t>
                </a:r>
                <a:r>
                  <a:rPr lang="en-US" altLang="zh-CN" b="1" dirty="0"/>
                  <a:t>from </a:t>
                </a:r>
                <a:r>
                  <a:rPr lang="en-US" altLang="zh-CN" b="1" i="1" dirty="0">
                    <a:solidFill>
                      <a:srgbClr val="0070C0"/>
                    </a:solidFill>
                  </a:rPr>
                  <a:t>R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b="1" dirty="0"/>
                  <a:t>and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the set of premises</a:t>
                </a:r>
                <a:r>
                  <a:rPr lang="en-US" altLang="zh-CN" b="1" dirty="0"/>
                  <a:t>, </a:t>
                </a:r>
                <a:r>
                  <a:rPr lang="en-US" altLang="zh-CN" b="1" i="1" u="sng" dirty="0">
                    <a:solidFill>
                      <a:srgbClr val="0070C0"/>
                    </a:solidFill>
                  </a:rPr>
                  <a:t>R→S</a:t>
                </a:r>
                <a:r>
                  <a:rPr lang="en-US" altLang="zh-CN" b="1" i="1" u="sng" dirty="0"/>
                  <a:t> can </a:t>
                </a:r>
                <a:r>
                  <a:rPr lang="en-US" altLang="zh-CN" b="1" i="1" u="sng" dirty="0">
                    <a:solidFill>
                      <a:srgbClr val="0070C0"/>
                    </a:solidFill>
                  </a:rPr>
                  <a:t>be derived from the set of premises</a:t>
                </a:r>
                <a:r>
                  <a:rPr lang="en-US" altLang="zh-CN" b="1" dirty="0"/>
                  <a:t>.</a:t>
                </a:r>
                <a:endParaRPr lang="zh-CN" altLang="en-US" b="1" dirty="0"/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sym typeface="Symbol" panose="05050102010706020507" pitchFamily="18" charset="2"/>
                  </a:rPr>
                  <a:t>In other words, when </a:t>
                </a:r>
                <a:r>
                  <a:rPr lang="en-US" altLang="zh-CN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a conclusion is </a:t>
                </a:r>
                <a:r>
                  <a:rPr lang="en-US" altLang="zh-CN" b="1" i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R</a:t>
                </a:r>
                <a:r>
                  <a:rPr lang="en-US" altLang="zh-CN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</a:t>
                </a:r>
                <a:r>
                  <a:rPr lang="en-US" altLang="zh-CN" b="1" i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S</a:t>
                </a:r>
                <a:r>
                  <a:rPr lang="zh-CN" altLang="en-US" b="1" dirty="0">
                    <a:sym typeface="Symbol" panose="05050102010706020507" pitchFamily="18" charset="2"/>
                  </a:rPr>
                  <a:t>，</a:t>
                </a:r>
                <a:r>
                  <a:rPr lang="en-US" altLang="zh-CN" b="1" dirty="0">
                    <a:sym typeface="Symbol" panose="05050102010706020507" pitchFamily="18" charset="2"/>
                  </a:rPr>
                  <a:t>the presupposition</a:t>
                </a:r>
                <a:r>
                  <a:rPr lang="en-US" altLang="zh-CN" i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zh-CN" b="1" i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R</a:t>
                </a:r>
                <a:r>
                  <a:rPr lang="en-US" altLang="zh-CN" b="1" dirty="0">
                    <a:sym typeface="Symbol" panose="05050102010706020507" pitchFamily="18" charset="2"/>
                  </a:rPr>
                  <a:t> of the conclusion can be used as </a:t>
                </a:r>
                <a:r>
                  <a:rPr lang="en-US" altLang="zh-CN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an additional premise</a:t>
                </a:r>
                <a:r>
                  <a:rPr lang="en-US" altLang="zh-CN" b="1" dirty="0">
                    <a:sym typeface="Symbol" panose="05050102010706020507" pitchFamily="18" charset="2"/>
                  </a:rPr>
                  <a:t>, and if it can be used together with the premises to </a:t>
                </a:r>
                <a:r>
                  <a:rPr lang="en-US" altLang="zh-CN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derive</a:t>
                </a:r>
                <a:r>
                  <a:rPr lang="en-US" altLang="zh-CN" b="1" dirty="0">
                    <a:sym typeface="Symbol" panose="05050102010706020507" pitchFamily="18" charset="2"/>
                  </a:rPr>
                  <a:t> the postposition </a:t>
                </a:r>
                <a:r>
                  <a:rPr lang="en-US" altLang="zh-CN" b="1" i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S</a:t>
                </a:r>
                <a:r>
                  <a:rPr lang="en-US" altLang="zh-CN" b="1" dirty="0">
                    <a:sym typeface="Symbol" panose="05050102010706020507" pitchFamily="18" charset="2"/>
                  </a:rPr>
                  <a:t> of the conclusion, the problem is proved.</a:t>
                </a:r>
                <a:endParaRPr lang="zh-CN" altLang="en-US" b="1" dirty="0"/>
              </a:p>
              <a:p>
                <a:pPr lvl="1">
                  <a:lnSpc>
                    <a:spcPct val="8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1" dirty="0"/>
                  <a:t>Equivalence </a:t>
                </a:r>
                <a:r>
                  <a:rPr lang="en-US" altLang="zh-CN" b="1" i="1" dirty="0"/>
                  <a:t>E</a:t>
                </a:r>
                <a:r>
                  <a:rPr lang="en-US" altLang="zh-CN" b="1" baseline="-25000" dirty="0"/>
                  <a:t>28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can derive the </a:t>
                </a:r>
                <a:r>
                  <a:rPr lang="en-US" altLang="zh-CN" b="1" i="1" dirty="0"/>
                  <a:t>CP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rule</a:t>
                </a:r>
                <a:r>
                  <a:rPr lang="zh-CN" altLang="en-US" b="1" dirty="0"/>
                  <a:t>：</a:t>
                </a:r>
              </a:p>
              <a:p>
                <a:pPr lvl="1">
                  <a:lnSpc>
                    <a:spcPct val="80000"/>
                  </a:lnSpc>
                  <a:buFontTx/>
                  <a:buNone/>
                </a:pPr>
                <a:r>
                  <a:rPr lang="en-US" altLang="zh-CN" dirty="0"/>
                  <a:t>		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∧ 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) →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b="1" i="1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8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2400" dirty="0">
                    <a:sym typeface="Symbol" panose="05050102010706020507" pitchFamily="18" charset="2"/>
                  </a:rPr>
                  <a:t>                 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∧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)∨ 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400" b="1" i="1" dirty="0"/>
              </a:p>
              <a:p>
                <a:pPr>
                  <a:lnSpc>
                    <a:spcPct val="8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2400" dirty="0">
                    <a:sym typeface="Symbol" panose="05050102010706020507" pitchFamily="18" charset="2"/>
                  </a:rPr>
                  <a:t>                 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)∨ 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400" b="1" i="1" dirty="0"/>
              </a:p>
              <a:p>
                <a:pPr>
                  <a:lnSpc>
                    <a:spcPct val="8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2400" dirty="0">
                    <a:sym typeface="Symbol" panose="05050102010706020507" pitchFamily="18" charset="2"/>
                  </a:rPr>
                  <a:t>                 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∨(¬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  <a:p>
                <a:pPr>
                  <a:lnSpc>
                    <a:spcPct val="8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zh-CN" altLang="en-US" sz="2400" dirty="0">
                    <a:sym typeface="Symbol" panose="05050102010706020507" pitchFamily="18" charset="2"/>
                  </a:rPr>
                  <a:t>                 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1" dirty="0"/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BF2DF7DB-D6A1-4B43-A5B5-C16167FF0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870" y="1143000"/>
                <a:ext cx="10111516" cy="6019800"/>
              </a:xfrm>
              <a:prstGeom prst="rect">
                <a:avLst/>
              </a:prstGeom>
              <a:blipFill>
                <a:blip r:embed="rId3"/>
                <a:stretch>
                  <a:fillRect l="-1025" t="-1216" r="-6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1CD3B9ED-D72D-49CB-A6D4-BF53C5CD0F9A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2.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直接证明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546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Method of direct proof ——</a:t>
            </a:r>
            <a:r>
              <a:rPr lang="en-US" altLang="zh-CN" sz="4000" b="1" dirty="0"/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CP rule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E04DB9F-B345-4E54-86F1-8BAEDE69B642}"/>
              </a:ext>
            </a:extLst>
          </p:cNvPr>
          <p:cNvSpPr txBox="1"/>
          <p:nvPr/>
        </p:nvSpPr>
        <p:spPr>
          <a:xfrm>
            <a:off x="2181050" y="1137037"/>
            <a:ext cx="9557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Tx/>
              <a:buNone/>
            </a:pPr>
            <a:r>
              <a:rPr lang="en-US" altLang="zh-CN" sz="2400" b="1" dirty="0">
                <a:solidFill>
                  <a:srgbClr val="7030A0"/>
                </a:solidFill>
              </a:rPr>
              <a:t>Example:  </a:t>
            </a:r>
            <a:r>
              <a:rPr lang="en-US" altLang="zh-CN" sz="2400" b="1" i="1" dirty="0"/>
              <a:t>R →S </a:t>
            </a:r>
            <a:r>
              <a:rPr lang="en-US" altLang="zh-CN" sz="2400" b="1" dirty="0"/>
              <a:t>is the valid conclusion of </a:t>
            </a:r>
            <a:r>
              <a:rPr lang="en-US" altLang="zh-CN" sz="2400" b="1" i="1" dirty="0"/>
              <a:t>P→(Q→S), Q, ¬R</a:t>
            </a:r>
            <a:r>
              <a:rPr lang="en-US" altLang="zh-CN" sz="2400" b="1" dirty="0"/>
              <a:t>∨</a:t>
            </a:r>
            <a:r>
              <a:rPr lang="en-US" altLang="zh-CN" sz="2400" b="1" i="1" dirty="0"/>
              <a:t>P 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847A955-681D-4FA5-A214-0423F83F84D1}"/>
              </a:ext>
            </a:extLst>
          </p:cNvPr>
          <p:cNvSpPr txBox="1">
            <a:spLocks noChangeArrowheads="1"/>
          </p:cNvSpPr>
          <p:nvPr/>
        </p:nvSpPr>
        <p:spPr>
          <a:xfrm>
            <a:off x="2488744" y="1717675"/>
            <a:ext cx="10199343" cy="5140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b="1" dirty="0">
                <a:solidFill>
                  <a:srgbClr val="FF0000"/>
                </a:solidFill>
              </a:rPr>
              <a:t>Solution</a:t>
            </a:r>
            <a:r>
              <a:rPr lang="zh-CN" altLang="en-US" sz="3200" b="1" dirty="0">
                <a:solidFill>
                  <a:srgbClr val="FF0000"/>
                </a:solidFill>
              </a:rPr>
              <a:t>：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b="1" dirty="0"/>
              <a:t>    {1}           </a:t>
            </a:r>
            <a:r>
              <a:rPr lang="en-US" altLang="zh-CN" sz="2400" b="1" dirty="0">
                <a:solidFill>
                  <a:srgbClr val="0070C0"/>
                </a:solidFill>
              </a:rPr>
              <a:t>	(1)	</a:t>
            </a:r>
            <a:r>
              <a:rPr lang="en-US" altLang="zh-CN" sz="2400" b="1" i="1" dirty="0">
                <a:solidFill>
                  <a:srgbClr val="0070C0"/>
                </a:solidFill>
              </a:rPr>
              <a:t>R</a:t>
            </a:r>
            <a:r>
              <a:rPr lang="en-US" altLang="zh-CN" sz="2400" b="1" dirty="0"/>
              <a:t>               	P rule (</a:t>
            </a:r>
            <a:r>
              <a:rPr lang="en-US" altLang="zh-CN" sz="2400" b="1" dirty="0">
                <a:solidFill>
                  <a:srgbClr val="C00000"/>
                </a:solidFill>
              </a:rPr>
              <a:t>additional premise</a:t>
            </a:r>
            <a:r>
              <a:rPr lang="en-US" altLang="zh-CN" sz="2400" b="1" dirty="0"/>
              <a:t>)</a:t>
            </a:r>
          </a:p>
          <a:p>
            <a:pPr>
              <a:buFontTx/>
              <a:buNone/>
            </a:pPr>
            <a:r>
              <a:rPr lang="zh-CN" altLang="en-US" sz="2400" b="1" dirty="0"/>
              <a:t>    </a:t>
            </a:r>
            <a:r>
              <a:rPr lang="en-US" altLang="zh-CN" sz="2400" b="1" dirty="0"/>
              <a:t>{2}	    	(2)	¬</a:t>
            </a:r>
            <a:r>
              <a:rPr lang="en-US" altLang="zh-CN" sz="2400" b="1" i="1" dirty="0"/>
              <a:t>R</a:t>
            </a:r>
            <a:r>
              <a:rPr lang="en-US" altLang="zh-CN" sz="2400" b="1" dirty="0"/>
              <a:t> ∨</a:t>
            </a:r>
            <a:r>
              <a:rPr lang="en-US" altLang="zh-CN" sz="2400" b="1" i="1" dirty="0"/>
              <a:t>P         	</a:t>
            </a:r>
            <a:r>
              <a:rPr lang="en-US" altLang="zh-CN" sz="2400" b="1" dirty="0"/>
              <a:t>P rule </a:t>
            </a:r>
            <a:endParaRPr lang="zh-CN" altLang="en-US" sz="2400" b="1" dirty="0"/>
          </a:p>
          <a:p>
            <a:pPr>
              <a:buFontTx/>
              <a:buNone/>
            </a:pPr>
            <a:r>
              <a:rPr lang="zh-CN" altLang="en-US" sz="2400" b="1" dirty="0"/>
              <a:t>    </a:t>
            </a:r>
            <a:r>
              <a:rPr lang="en-US" altLang="zh-CN" sz="2400" b="1" dirty="0"/>
              <a:t>{1,2}  	(3)	</a:t>
            </a:r>
            <a:r>
              <a:rPr lang="en-US" altLang="zh-CN" sz="2400" b="1" i="1" dirty="0"/>
              <a:t>P</a:t>
            </a:r>
            <a:r>
              <a:rPr lang="en-US" altLang="zh-CN" sz="2400" b="1" dirty="0"/>
              <a:t>                  	T rule, (1), (2) and I</a:t>
            </a:r>
            <a:r>
              <a:rPr lang="en-US" altLang="zh-CN" sz="2400" b="1" baseline="-25000" dirty="0"/>
              <a:t>9</a:t>
            </a:r>
          </a:p>
          <a:p>
            <a:pPr>
              <a:buFontTx/>
              <a:buNone/>
            </a:pPr>
            <a:r>
              <a:rPr lang="en-US" altLang="zh-CN" sz="2400" b="1" dirty="0"/>
              <a:t>    {4}	   	(4)	</a:t>
            </a:r>
            <a:r>
              <a:rPr lang="en-US" altLang="zh-CN" sz="2400" b="1" i="1" dirty="0"/>
              <a:t>P</a:t>
            </a:r>
            <a:r>
              <a:rPr lang="en-US" altLang="zh-CN" sz="2400" b="1" dirty="0"/>
              <a:t>→(</a:t>
            </a:r>
            <a:r>
              <a:rPr lang="en-US" altLang="zh-CN" sz="2400" b="1" i="1" dirty="0"/>
              <a:t>Q</a:t>
            </a:r>
            <a:r>
              <a:rPr lang="en-US" altLang="zh-CN" sz="2400" b="1" dirty="0"/>
              <a:t>→</a:t>
            </a:r>
            <a:r>
              <a:rPr lang="en-US" altLang="zh-CN" sz="2400" b="1" i="1" dirty="0"/>
              <a:t>S</a:t>
            </a:r>
            <a:r>
              <a:rPr lang="en-US" altLang="zh-CN" sz="2400" b="1" dirty="0"/>
              <a:t>)	P rule</a:t>
            </a:r>
            <a:r>
              <a:rPr lang="zh-CN" altLang="en-US" sz="2400" b="1" dirty="0"/>
              <a:t> </a:t>
            </a:r>
          </a:p>
          <a:p>
            <a:pPr>
              <a:buFontTx/>
              <a:buNone/>
            </a:pPr>
            <a:r>
              <a:rPr lang="zh-CN" altLang="en-US" sz="2400" b="1" dirty="0"/>
              <a:t>    </a:t>
            </a:r>
            <a:r>
              <a:rPr lang="en-US" altLang="zh-CN" sz="2400" b="1" dirty="0"/>
              <a:t>{1,2,4}	(5)	</a:t>
            </a:r>
            <a:r>
              <a:rPr lang="en-US" altLang="zh-CN" sz="2400" b="1" i="1" dirty="0"/>
              <a:t>Q</a:t>
            </a:r>
            <a:r>
              <a:rPr lang="en-US" altLang="zh-CN" sz="2400" b="1" dirty="0"/>
              <a:t>→</a:t>
            </a:r>
            <a:r>
              <a:rPr lang="en-US" altLang="zh-CN" sz="2400" b="1" i="1" dirty="0"/>
              <a:t>S		</a:t>
            </a:r>
            <a:r>
              <a:rPr lang="en-US" altLang="zh-CN" sz="2400" b="1" dirty="0"/>
              <a:t>T rule, (3), (4) and I</a:t>
            </a:r>
            <a:r>
              <a:rPr lang="en-US" altLang="zh-CN" sz="2400" b="1" baseline="-25000" dirty="0"/>
              <a:t>10</a:t>
            </a:r>
            <a:endParaRPr lang="en-US" altLang="zh-CN" sz="2400" b="1" dirty="0"/>
          </a:p>
          <a:p>
            <a:pPr>
              <a:buFontTx/>
              <a:buNone/>
            </a:pPr>
            <a:r>
              <a:rPr lang="en-US" altLang="zh-CN" sz="2400" b="1" dirty="0"/>
              <a:t>    {6}     	(6)	</a:t>
            </a:r>
            <a:r>
              <a:rPr lang="en-US" altLang="zh-CN" sz="2400" b="1" i="1" dirty="0"/>
              <a:t>Q               	</a:t>
            </a:r>
            <a:r>
              <a:rPr lang="en-US" altLang="zh-CN" sz="2400" b="1" dirty="0"/>
              <a:t>P rule</a:t>
            </a:r>
            <a:endParaRPr lang="zh-CN" altLang="en-US" sz="2400" b="1" dirty="0"/>
          </a:p>
          <a:p>
            <a:pPr>
              <a:buFontTx/>
              <a:buNone/>
            </a:pPr>
            <a:r>
              <a:rPr lang="zh-CN" altLang="en-US" sz="2400" b="1" dirty="0"/>
              <a:t>    </a:t>
            </a:r>
            <a:r>
              <a:rPr lang="en-US" altLang="zh-CN" sz="2400" b="1" dirty="0"/>
              <a:t>{1,2,4,6} 	</a:t>
            </a:r>
            <a:r>
              <a:rPr lang="en-US" altLang="zh-CN" sz="2400" b="1" dirty="0">
                <a:solidFill>
                  <a:srgbClr val="0070C0"/>
                </a:solidFill>
              </a:rPr>
              <a:t>(7)	</a:t>
            </a:r>
            <a:r>
              <a:rPr lang="en-US" altLang="zh-CN" sz="2400" b="1" i="1" dirty="0">
                <a:solidFill>
                  <a:srgbClr val="0070C0"/>
                </a:solidFill>
              </a:rPr>
              <a:t>S </a:t>
            </a:r>
            <a:r>
              <a:rPr lang="en-US" altLang="zh-CN" sz="2400" b="1" i="1" dirty="0"/>
              <a:t>                  </a:t>
            </a:r>
            <a:r>
              <a:rPr lang="en-US" altLang="zh-CN" sz="2400" b="1" dirty="0"/>
              <a:t>T rule, (5), (6) and I</a:t>
            </a:r>
            <a:r>
              <a:rPr lang="en-US" altLang="zh-CN" sz="2400" b="1" baseline="-25000" dirty="0"/>
              <a:t>10</a:t>
            </a:r>
            <a:r>
              <a:rPr lang="en-US" altLang="zh-CN" sz="2400" b="1" i="1" dirty="0"/>
              <a:t> </a:t>
            </a:r>
          </a:p>
          <a:p>
            <a:pPr>
              <a:buFontTx/>
              <a:buNone/>
            </a:pPr>
            <a:r>
              <a:rPr lang="en-US" altLang="zh-CN" sz="2400" b="1" i="1" dirty="0"/>
              <a:t>    </a:t>
            </a:r>
            <a:r>
              <a:rPr lang="en-US" altLang="zh-CN" sz="2400" b="1" dirty="0"/>
              <a:t>{1,2,4,6}  	(8)	</a:t>
            </a:r>
            <a:r>
              <a:rPr lang="en-US" altLang="zh-CN" sz="2400" b="1" i="1" dirty="0"/>
              <a:t>R </a:t>
            </a:r>
            <a:r>
              <a:rPr lang="en-US" altLang="zh-CN" sz="2400" b="1" dirty="0"/>
              <a:t>→</a:t>
            </a:r>
            <a:r>
              <a:rPr lang="en-US" altLang="zh-CN" sz="2400" b="1" i="1" dirty="0"/>
              <a:t>S		</a:t>
            </a:r>
            <a:r>
              <a:rPr lang="en-US" altLang="zh-CN" sz="2400" b="1" dirty="0">
                <a:solidFill>
                  <a:srgbClr val="C00000"/>
                </a:solidFill>
              </a:rPr>
              <a:t>CP rule, (1), (7)</a:t>
            </a:r>
            <a:endParaRPr lang="en-US" altLang="zh-CN" sz="2400" b="1" baseline="-25000" dirty="0">
              <a:solidFill>
                <a:srgbClr val="C00000"/>
              </a:solidFill>
            </a:endParaRPr>
          </a:p>
          <a:p>
            <a:pPr>
              <a:buFontTx/>
              <a:buNone/>
            </a:pPr>
            <a:endParaRPr lang="en-US" altLang="zh-CN" b="1" i="1" dirty="0">
              <a:latin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41C8D69-9797-4D72-8064-4813FC781A14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2.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直接证明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465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Method of direct proof ——</a:t>
            </a:r>
            <a:r>
              <a:rPr lang="en-US" altLang="zh-CN" sz="4000" b="1" dirty="0"/>
              <a:t> 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rPr>
              <a:t>CP rule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27FC0223-28F8-4FC1-AC87-C05B859E7D4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446788" y="1295400"/>
                <a:ext cx="8942164" cy="61341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zh-CN" dirty="0">
                    <a:solidFill>
                      <a:srgbClr val="7030A0"/>
                    </a:solidFill>
                    <a:sym typeface="Symbol" panose="05050102010706020507" pitchFamily="18" charset="2"/>
                  </a:rPr>
                  <a:t>Example </a:t>
                </a:r>
                <a:r>
                  <a:rPr lang="zh-CN" altLang="en-US" b="1" dirty="0">
                    <a:sym typeface="Symbol" panose="05050102010706020507" pitchFamily="18" charset="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 is the valid conclusion of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zh-CN" altLang="en-US" b="1" dirty="0"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r>
                  <a:rPr lang="en-US" altLang="zh-CN" b="1" dirty="0">
                    <a:sym typeface="Symbol" panose="05050102010706020507" pitchFamily="18" charset="2"/>
                  </a:rPr>
                  <a:t>solution</a:t>
                </a:r>
                <a:r>
                  <a:rPr lang="zh-CN" altLang="en-US" b="1" dirty="0">
                    <a:sym typeface="Symbol" panose="05050102010706020507" pitchFamily="18" charset="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)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</m:oMath>
                </a14:m>
                <a:endParaRPr lang="en-US" altLang="zh-CN" b="1" dirty="0">
                  <a:solidFill>
                    <a:srgbClr val="0070C0"/>
                  </a:solidFill>
                  <a:sym typeface="Symbol" panose="05050102010706020507" pitchFamily="18" charset="2"/>
                </a:endParaRPr>
              </a:p>
              <a:p>
                <a:pPr lvl="1">
                  <a:buFontTx/>
                  <a:buNone/>
                </a:pPr>
                <a:r>
                  <a:rPr lang="en-US" altLang="zh-CN" b="1" dirty="0">
                    <a:sym typeface="Symbol" panose="05050102010706020507" pitchFamily="18" charset="2"/>
                  </a:rPr>
                  <a:t>1</a:t>
                </a:r>
                <a:r>
                  <a:rPr lang="zh-CN" altLang="en-US" b="1" dirty="0">
                    <a:sym typeface="Symbol" panose="05050102010706020507" pitchFamily="18" charset="2"/>
                  </a:rPr>
                  <a:t>、 </a:t>
                </a:r>
                <a:r>
                  <a:rPr lang="en-US" altLang="zh-CN" b="1" i="1" dirty="0">
                    <a:sym typeface="Symbol" panose="05050102010706020507" pitchFamily="18" charset="2"/>
                  </a:rPr>
                  <a:t>R</a:t>
                </a:r>
                <a:r>
                  <a:rPr lang="en-US" altLang="zh-CN" b="1" dirty="0">
                    <a:sym typeface="Symbol" panose="05050102010706020507" pitchFamily="18" charset="2"/>
                  </a:rPr>
                  <a:t>             		</a:t>
                </a:r>
                <a:r>
                  <a:rPr lang="en-US" altLang="zh-CN" b="1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P rule</a:t>
                </a:r>
                <a:r>
                  <a:rPr lang="zh-CN" altLang="en-US" b="1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（</a:t>
                </a:r>
                <a:r>
                  <a:rPr lang="en-US" altLang="zh-CN" b="1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additional premise</a:t>
                </a:r>
                <a:r>
                  <a:rPr lang="zh-CN" altLang="en-US" b="1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）</a:t>
                </a:r>
              </a:p>
              <a:p>
                <a:pPr lvl="1">
                  <a:buFontTx/>
                  <a:buNone/>
                </a:pPr>
                <a:r>
                  <a:rPr lang="en-US" altLang="zh-CN" b="1" dirty="0">
                    <a:sym typeface="Symbol" panose="05050102010706020507" pitchFamily="18" charset="2"/>
                  </a:rPr>
                  <a:t>2</a:t>
                </a:r>
                <a:r>
                  <a:rPr lang="zh-CN" altLang="en-US" b="1" dirty="0"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   	P rule</a:t>
                </a:r>
                <a:endParaRPr lang="zh-CN" altLang="en-US" b="1" dirty="0">
                  <a:sym typeface="Symbol" panose="05050102010706020507" pitchFamily="18" charset="2"/>
                </a:endParaRPr>
              </a:p>
              <a:p>
                <a:pPr lvl="1">
                  <a:buFontTx/>
                  <a:buNone/>
                </a:pPr>
                <a:r>
                  <a:rPr lang="en-US" altLang="zh-CN" b="1" dirty="0">
                    <a:sym typeface="Symbol" panose="05050102010706020507" pitchFamily="18" charset="2"/>
                  </a:rPr>
                  <a:t>3</a:t>
                </a:r>
                <a:r>
                  <a:rPr lang="zh-CN" altLang="en-US" b="1" dirty="0"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         		</a:t>
                </a:r>
                <a:r>
                  <a:rPr lang="en-US" altLang="zh-CN" dirty="0">
                    <a:sym typeface="Symbol" panose="05050102010706020507" pitchFamily="18" charset="2"/>
                  </a:rPr>
                  <a:t>T rule</a:t>
                </a:r>
                <a:r>
                  <a:rPr lang="en-US" altLang="zh-CN" b="1" dirty="0">
                    <a:sym typeface="Symbol" panose="05050102010706020507" pitchFamily="18" charset="2"/>
                  </a:rPr>
                  <a:t>, </a:t>
                </a:r>
                <a:r>
                  <a:rPr lang="en-US" altLang="zh-CN" dirty="0">
                    <a:sym typeface="Symbol" panose="05050102010706020507" pitchFamily="18" charset="2"/>
                  </a:rPr>
                  <a:t>1 and 2</a:t>
                </a:r>
                <a:endParaRPr lang="en-US" altLang="zh-CN" b="1" dirty="0">
                  <a:sym typeface="Symbol" panose="05050102010706020507" pitchFamily="18" charset="2"/>
                </a:endParaRPr>
              </a:p>
              <a:p>
                <a:pPr lvl="1">
                  <a:buFontTx/>
                  <a:buNone/>
                </a:pPr>
                <a:r>
                  <a:rPr lang="en-US" altLang="zh-CN" b="1" dirty="0">
                    <a:sym typeface="Symbol" panose="05050102010706020507" pitchFamily="18" charset="2"/>
                  </a:rPr>
                  <a:t>4</a:t>
                </a:r>
                <a:r>
                  <a:rPr lang="zh-CN" altLang="en-US" b="1" dirty="0">
                    <a:sym typeface="Symbol" panose="05050102010706020507" pitchFamily="18" charset="2"/>
                  </a:rPr>
                  <a:t>、 </a:t>
                </a:r>
                <a:r>
                  <a:rPr lang="en-US" altLang="zh-CN" b="1" i="1" dirty="0">
                    <a:sym typeface="Symbol" panose="05050102010706020507" pitchFamily="18" charset="2"/>
                  </a:rPr>
                  <a:t>P</a:t>
                </a:r>
                <a:r>
                  <a:rPr lang="en-US" altLang="zh-CN" b="1" dirty="0">
                    <a:sym typeface="Symbol" panose="05050102010706020507" pitchFamily="18" charset="2"/>
                  </a:rPr>
                  <a:t>             		</a:t>
                </a:r>
                <a:r>
                  <a:rPr lang="en-US" altLang="zh-CN" dirty="0">
                    <a:sym typeface="Symbol" panose="05050102010706020507" pitchFamily="18" charset="2"/>
                  </a:rPr>
                  <a:t>T rule and 3</a:t>
                </a:r>
                <a:endParaRPr lang="en-US" altLang="zh-CN" b="1" dirty="0">
                  <a:sym typeface="Symbol" panose="05050102010706020507" pitchFamily="18" charset="2"/>
                </a:endParaRPr>
              </a:p>
              <a:p>
                <a:pPr lvl="1">
                  <a:buFontTx/>
                  <a:buNone/>
                </a:pPr>
                <a:r>
                  <a:rPr lang="en-US" altLang="zh-CN" b="1" dirty="0">
                    <a:sym typeface="Symbol" panose="05050102010706020507" pitchFamily="18" charset="2"/>
                  </a:rPr>
                  <a:t>5</a:t>
                </a:r>
                <a:r>
                  <a:rPr lang="zh-CN" altLang="en-US" b="1" dirty="0"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    	</a:t>
                </a:r>
                <a:r>
                  <a:rPr lang="en-US" altLang="zh-CN" dirty="0">
                    <a:sym typeface="Symbol" panose="05050102010706020507" pitchFamily="18" charset="2"/>
                  </a:rPr>
                  <a:t>P rule</a:t>
                </a:r>
                <a:endParaRPr lang="zh-CN" altLang="en-US" b="1" dirty="0">
                  <a:sym typeface="Symbol" panose="05050102010706020507" pitchFamily="18" charset="2"/>
                </a:endParaRPr>
              </a:p>
              <a:p>
                <a:pPr lvl="1">
                  <a:buFontTx/>
                  <a:buNone/>
                </a:pPr>
                <a:r>
                  <a:rPr lang="en-US" altLang="zh-CN" b="1" dirty="0">
                    <a:sym typeface="Symbol" panose="05050102010706020507" pitchFamily="18" charset="2"/>
                  </a:rPr>
                  <a:t>6</a:t>
                </a:r>
                <a:r>
                  <a:rPr lang="zh-CN" altLang="en-US" b="1" dirty="0"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          		</a:t>
                </a:r>
                <a:r>
                  <a:rPr lang="en-US" altLang="zh-CN" dirty="0">
                    <a:sym typeface="Symbol" panose="05050102010706020507" pitchFamily="18" charset="2"/>
                  </a:rPr>
                  <a:t>T rule</a:t>
                </a:r>
                <a:r>
                  <a:rPr lang="en-US" altLang="zh-CN" b="1" dirty="0">
                    <a:sym typeface="Symbol" panose="05050102010706020507" pitchFamily="18" charset="2"/>
                  </a:rPr>
                  <a:t>, </a:t>
                </a:r>
                <a:r>
                  <a:rPr lang="en-US" altLang="zh-CN" dirty="0">
                    <a:sym typeface="Symbol" panose="05050102010706020507" pitchFamily="18" charset="2"/>
                  </a:rPr>
                  <a:t>4 and 5</a:t>
                </a:r>
                <a:endParaRPr lang="en-US" altLang="zh-CN" b="1" dirty="0">
                  <a:sym typeface="Symbol" panose="05050102010706020507" pitchFamily="18" charset="2"/>
                </a:endParaRPr>
              </a:p>
              <a:p>
                <a:pPr lvl="1">
                  <a:buFontTx/>
                  <a:buNone/>
                </a:pPr>
                <a:r>
                  <a:rPr lang="en-US" altLang="zh-CN" b="1" dirty="0">
                    <a:sym typeface="Symbol" panose="05050102010706020507" pitchFamily="18" charset="2"/>
                  </a:rPr>
                  <a:t>7</a:t>
                </a:r>
                <a:r>
                  <a:rPr lang="zh-CN" altLang="en-US" b="1" dirty="0">
                    <a:sym typeface="Symbol" panose="05050102010706020507" pitchFamily="18" charset="2"/>
                  </a:rPr>
                  <a:t>、 </a:t>
                </a:r>
                <a:r>
                  <a:rPr lang="en-US" altLang="zh-CN" b="1" i="1" dirty="0">
                    <a:sym typeface="Symbol" panose="05050102010706020507" pitchFamily="18" charset="2"/>
                  </a:rPr>
                  <a:t>Q</a:t>
                </a:r>
                <a:r>
                  <a:rPr lang="en-US" altLang="zh-CN" b="1" dirty="0">
                    <a:sym typeface="Symbol" panose="05050102010706020507" pitchFamily="18" charset="2"/>
                  </a:rPr>
                  <a:t>             		</a:t>
                </a:r>
                <a:r>
                  <a:rPr lang="en-US" altLang="zh-CN" dirty="0">
                    <a:sym typeface="Symbol" panose="05050102010706020507" pitchFamily="18" charset="2"/>
                  </a:rPr>
                  <a:t>T rule and</a:t>
                </a:r>
                <a:r>
                  <a:rPr lang="en-US" altLang="zh-CN" b="1" dirty="0">
                    <a:sym typeface="Symbol" panose="05050102010706020507" pitchFamily="18" charset="2"/>
                  </a:rPr>
                  <a:t>3</a:t>
                </a:r>
              </a:p>
              <a:p>
                <a:pPr lvl="1">
                  <a:buFontTx/>
                  <a:buNone/>
                </a:pPr>
                <a:r>
                  <a:rPr lang="en-US" altLang="zh-CN" b="1" dirty="0">
                    <a:sym typeface="Symbol" panose="05050102010706020507" pitchFamily="18" charset="2"/>
                  </a:rPr>
                  <a:t>8</a:t>
                </a:r>
                <a:r>
                  <a:rPr lang="zh-CN" altLang="en-US" b="1" dirty="0">
                    <a:sym typeface="Symbol" panose="05050102010706020507" pitchFamily="18" charset="2"/>
                  </a:rPr>
                  <a:t>、 </a:t>
                </a:r>
                <a:r>
                  <a:rPr lang="en-US" altLang="zh-CN" b="1" i="1" dirty="0">
                    <a:sym typeface="Symbol" panose="05050102010706020507" pitchFamily="18" charset="2"/>
                  </a:rPr>
                  <a:t>S</a:t>
                </a:r>
                <a:r>
                  <a:rPr lang="en-US" altLang="zh-CN" b="1" dirty="0">
                    <a:sym typeface="Symbol" panose="05050102010706020507" pitchFamily="18" charset="2"/>
                  </a:rPr>
                  <a:t>             		</a:t>
                </a:r>
                <a:r>
                  <a:rPr lang="en-US" altLang="zh-CN" dirty="0">
                    <a:sym typeface="Symbol" panose="05050102010706020507" pitchFamily="18" charset="2"/>
                  </a:rPr>
                  <a:t>T rule</a:t>
                </a:r>
                <a:r>
                  <a:rPr lang="en-US" altLang="zh-CN" b="1" dirty="0">
                    <a:sym typeface="Symbol" panose="05050102010706020507" pitchFamily="18" charset="2"/>
                  </a:rPr>
                  <a:t>, 6</a:t>
                </a:r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and 7</a:t>
                </a:r>
              </a:p>
              <a:p>
                <a:pPr lvl="1">
                  <a:buFontTx/>
                  <a:buNone/>
                </a:pPr>
                <a:r>
                  <a:rPr lang="en-US" altLang="zh-CN" b="1" dirty="0">
                    <a:sym typeface="Symbol" panose="05050102010706020507" pitchFamily="18" charset="2"/>
                  </a:rPr>
                  <a:t>9</a:t>
                </a:r>
                <a:r>
                  <a:rPr lang="zh-CN" altLang="en-US" b="1" dirty="0"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			</a:t>
                </a:r>
                <a:r>
                  <a:rPr lang="en-US" altLang="zh-CN" b="1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CP rule, 1 and 8</a:t>
                </a:r>
              </a:p>
            </p:txBody>
          </p:sp>
        </mc:Choice>
        <mc:Fallback xmlns=""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27FC0223-28F8-4FC1-AC87-C05B859E7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788" y="1295400"/>
                <a:ext cx="8942164" cy="6134100"/>
              </a:xfrm>
              <a:prstGeom prst="rect">
                <a:avLst/>
              </a:prstGeom>
              <a:blipFill>
                <a:blip r:embed="rId3"/>
                <a:stretch>
                  <a:fillRect l="-1363" t="-1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005F13F1-DBDA-4242-89AE-BCA7968EB012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2.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直接证明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170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Method of direct proof ——</a:t>
            </a:r>
            <a:r>
              <a:rPr lang="en-US" altLang="zh-CN" sz="4000" b="1" dirty="0"/>
              <a:t> </a:t>
            </a:r>
            <a:r>
              <a:rPr lang="en-US" altLang="zh-CN" sz="4000" b="1" dirty="0">
                <a:solidFill>
                  <a:schemeClr val="bg1"/>
                </a:solidFill>
              </a:rPr>
              <a:t>CP rule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85013D0C-DD96-4116-B1FD-47E77388DBE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460170" y="1422400"/>
                <a:ext cx="8915400" cy="58674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zh-CN" dirty="0">
                    <a:solidFill>
                      <a:srgbClr val="7030A0"/>
                    </a:solidFill>
                    <a:sym typeface="Symbol" panose="05050102010706020507" pitchFamily="18" charset="2"/>
                  </a:rPr>
                  <a:t>Example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b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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endPara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>
                  <a:buFontTx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		1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、 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S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        		         	</a:t>
                </a:r>
                <a:r>
                  <a:rPr lang="en-US" altLang="zh-CN" b="1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P rule(additional premise)</a:t>
                </a:r>
                <a:endParaRPr lang="zh-CN" altLang="en-US" b="1" dirty="0">
                  <a:solidFill>
                    <a:srgbClr val="C00000"/>
                  </a:solidFill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      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	2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			P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rule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		3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、 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P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     		   	T</a:t>
                </a:r>
                <a:r>
                  <a:rPr lang="zh-CN" altLang="en-US" dirty="0">
                    <a:sym typeface="Symbol" panose="05050102010706020507" pitchFamily="18" charset="2"/>
                  </a:rPr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rule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, 1 </a:t>
                </a:r>
                <a:r>
                  <a:rPr lang="en-US" altLang="zh-CN" dirty="0">
                    <a:sym typeface="Symbol" panose="05050102010706020507" pitchFamily="18" charset="2"/>
                  </a:rPr>
                  <a:t>and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</a:p>
              <a:p>
                <a:pPr>
                  <a:buFontTx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   	4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		</a:t>
                </a:r>
                <a:r>
                  <a:rPr lang="en-US" altLang="zh-CN" dirty="0">
                    <a:sym typeface="Symbol" panose="05050102010706020507" pitchFamily="18" charset="2"/>
                  </a:rPr>
                  <a:t>P rule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  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	5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			</a:t>
                </a:r>
                <a:r>
                  <a:rPr lang="en-US" altLang="zh-CN" dirty="0">
                    <a:sym typeface="Symbol" panose="05050102010706020507" pitchFamily="18" charset="2"/>
                  </a:rPr>
                  <a:t>T rule,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3 and 4</a:t>
                </a:r>
              </a:p>
              <a:p>
                <a:pPr>
                  <a:buFontTx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   	6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、 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Q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        			</a:t>
                </a:r>
                <a:r>
                  <a:rPr lang="en-US" altLang="zh-CN" dirty="0">
                    <a:sym typeface="Symbol" panose="05050102010706020507" pitchFamily="18" charset="2"/>
                  </a:rPr>
                  <a:t>P rule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  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	7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、 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R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        			</a:t>
                </a:r>
                <a:r>
                  <a:rPr lang="en-US" altLang="zh-CN" dirty="0">
                    <a:sym typeface="Symbol" panose="05050102010706020507" pitchFamily="18" charset="2"/>
                  </a:rPr>
                  <a:t>T rule,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5 </a:t>
                </a:r>
                <a:r>
                  <a:rPr lang="en-US" altLang="zh-CN" dirty="0">
                    <a:sym typeface="Symbol" panose="05050102010706020507" pitchFamily="18" charset="2"/>
                  </a:rPr>
                  <a:t>and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6</a:t>
                </a:r>
              </a:p>
              <a:p>
                <a:pPr>
                  <a:buFontTx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   	8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     		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CP</a:t>
                </a:r>
                <a:r>
                  <a:rPr lang="en-US" altLang="zh-CN" b="1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 rule,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lang="zh-CN" altLang="en-US" b="1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and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7</a:t>
                </a:r>
              </a:p>
            </p:txBody>
          </p:sp>
        </mc:Choice>
        <mc:Fallback xmlns="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85013D0C-DD96-4116-B1FD-47E77388D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170" y="1422400"/>
                <a:ext cx="8915400" cy="5867400"/>
              </a:xfrm>
              <a:prstGeom prst="rect">
                <a:avLst/>
              </a:prstGeom>
              <a:blipFill>
                <a:blip r:embed="rId3"/>
                <a:stretch>
                  <a:fillRect l="-1436" t="-1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D04A730B-18C6-4587-8013-4644D7729F59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2.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直接证明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082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E2F3C40-91E5-4E6A-8CE4-13607374082F}"/>
              </a:ext>
            </a:extLst>
          </p:cNvPr>
          <p:cNvSpPr/>
          <p:nvPr/>
        </p:nvSpPr>
        <p:spPr>
          <a:xfrm>
            <a:off x="1958024" y="1677451"/>
            <a:ext cx="10099444" cy="3235084"/>
          </a:xfrm>
          <a:prstGeom prst="roundRect">
            <a:avLst>
              <a:gd name="adj" fmla="val 6336"/>
            </a:avLst>
          </a:prstGeom>
          <a:solidFill>
            <a:srgbClr val="0064D2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30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Methods to prove valid conclusions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20F06DB6-8478-4B60-8AA2-37EEF0037949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64871" y="1143000"/>
                <a:ext cx="9905999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buFontTx/>
                  <a:buNone/>
                </a:pPr>
                <a:r>
                  <a:rPr lang="en-US" altLang="zh-CN" b="1" dirty="0">
                    <a:solidFill>
                      <a:srgbClr val="C00000"/>
                    </a:solidFill>
                  </a:rPr>
                  <a:t>3. Indirect proof (proof by contradiction 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反证法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)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b="1" dirty="0">
                    <a:solidFill>
                      <a:srgbClr val="7030A0"/>
                    </a:solidFill>
                  </a:rPr>
                  <a:t>Definition</a:t>
                </a:r>
                <a:r>
                  <a:rPr lang="zh-CN" altLang="en-US" b="1" dirty="0">
                    <a:solidFill>
                      <a:srgbClr val="7030A0"/>
                    </a:solidFill>
                  </a:rPr>
                  <a:t>：</a:t>
                </a:r>
                <a:r>
                  <a:rPr lang="en-US" altLang="zh-CN" b="1" dirty="0"/>
                  <a:t>Assume that formulas 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H</a:t>
                </a:r>
                <a:r>
                  <a:rPr lang="en-US" altLang="zh-CN" b="1" baseline="-25000" dirty="0">
                    <a:latin typeface="Times New Roman" panose="02020603050405020304" pitchFamily="18" charset="0"/>
                  </a:rPr>
                  <a:t>1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,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H</a:t>
                </a:r>
                <a:r>
                  <a:rPr lang="en-US" altLang="zh-CN" b="1" baseline="-25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,…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H</a:t>
                </a:r>
                <a:r>
                  <a:rPr lang="en-US" altLang="zh-CN" b="1" i="1" baseline="-25000" dirty="0">
                    <a:latin typeface="Times New Roman" panose="02020603050405020304" pitchFamily="18" charset="0"/>
                  </a:rPr>
                  <a:t>m</a:t>
                </a:r>
                <a:r>
                  <a:rPr lang="en-US" altLang="zh-CN" b="1" baseline="-250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b="1" dirty="0"/>
                  <a:t>are composed of the variables 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P</a:t>
                </a:r>
                <a:r>
                  <a:rPr lang="en-US" altLang="zh-CN" b="1" baseline="-25000" dirty="0">
                    <a:latin typeface="Times New Roman" panose="02020603050405020304" pitchFamily="18" charset="0"/>
                  </a:rPr>
                  <a:t>1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, 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P</a:t>
                </a:r>
                <a:r>
                  <a:rPr lang="en-US" altLang="zh-CN" b="1" baseline="-25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 ,…</a:t>
                </a:r>
                <a:r>
                  <a:rPr lang="en-US" altLang="zh-CN" b="1" i="1" dirty="0" err="1">
                    <a:latin typeface="Times New Roman" panose="02020603050405020304" pitchFamily="18" charset="0"/>
                  </a:rPr>
                  <a:t>P</a:t>
                </a:r>
                <a:r>
                  <a:rPr lang="en-US" altLang="zh-CN" b="1" i="1" baseline="-25000" dirty="0" err="1">
                    <a:latin typeface="Times New Roman" panose="02020603050405020304" pitchFamily="18" charset="0"/>
                  </a:rPr>
                  <a:t>n</a:t>
                </a:r>
                <a:r>
                  <a:rPr lang="en-US" altLang="zh-CN" b="1" dirty="0"/>
                  <a:t>. If there exists a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truth value assignment </a:t>
                </a:r>
                <a:r>
                  <a:rPr lang="en-US" altLang="zh-CN" b="1" dirty="0"/>
                  <a:t>of 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P</a:t>
                </a:r>
                <a:r>
                  <a:rPr lang="en-US" altLang="zh-CN" b="1" baseline="-25000" dirty="0">
                    <a:latin typeface="Times New Roman" panose="02020603050405020304" pitchFamily="18" charset="0"/>
                  </a:rPr>
                  <a:t>1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, 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P</a:t>
                </a:r>
                <a:r>
                  <a:rPr lang="en-US" altLang="zh-CN" b="1" baseline="-25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 ,…</a:t>
                </a:r>
                <a:r>
                  <a:rPr lang="en-US" altLang="zh-CN" b="1" i="1" dirty="0" err="1">
                    <a:latin typeface="Times New Roman" panose="02020603050405020304" pitchFamily="18" charset="0"/>
                  </a:rPr>
                  <a:t>P</a:t>
                </a:r>
                <a:r>
                  <a:rPr lang="en-US" altLang="zh-CN" b="1" baseline="-25000" dirty="0" err="1">
                    <a:latin typeface="Times New Roman" panose="02020603050405020304" pitchFamily="18" charset="0"/>
                  </a:rPr>
                  <a:t>n</a:t>
                </a:r>
                <a:r>
                  <a:rPr lang="en-US" altLang="zh-CN" b="1" dirty="0"/>
                  <a:t> to make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∧⋯∧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true</a:t>
                </a:r>
                <a:r>
                  <a:rPr lang="en-US" altLang="zh-CN" b="1" dirty="0"/>
                  <a:t>, the set of propositional formulas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altLang="zh-CN" b="1" dirty="0"/>
                  <a:t>is </a:t>
                </a:r>
                <a:r>
                  <a:rPr lang="en-US" altLang="zh-CN" b="1" u="sng" dirty="0">
                    <a:solidFill>
                      <a:srgbClr val="FF0000"/>
                    </a:solidFill>
                  </a:rPr>
                  <a:t>consistent </a:t>
                </a:r>
                <a:r>
                  <a:rPr lang="en-US" altLang="zh-CN" b="1" u="sng" dirty="0"/>
                  <a:t>or </a:t>
                </a:r>
                <a:r>
                  <a:rPr lang="en-US" altLang="zh-CN" b="1" u="sng" dirty="0">
                    <a:solidFill>
                      <a:srgbClr val="FF0000"/>
                    </a:solidFill>
                  </a:rPr>
                  <a:t>compatible</a:t>
                </a:r>
                <a:r>
                  <a:rPr lang="en-US" altLang="zh-CN" b="1" u="sng" dirty="0"/>
                  <a:t> (</a:t>
                </a:r>
                <a:r>
                  <a:rPr lang="zh-CN" altLang="en-US" b="1" u="sng" dirty="0"/>
                  <a:t>一致的或者相容的</a:t>
                </a:r>
                <a:r>
                  <a:rPr lang="en-US" altLang="zh-CN" b="1" u="sng" dirty="0"/>
                  <a:t>)</a:t>
                </a:r>
                <a:r>
                  <a:rPr lang="zh-CN" altLang="en-US" b="1" dirty="0"/>
                  <a:t>；</a:t>
                </a:r>
                <a:r>
                  <a:rPr lang="en-US" altLang="zh-CN" b="1" dirty="0"/>
                  <a:t>otherwise it is </a:t>
                </a:r>
                <a:r>
                  <a:rPr lang="en-US" altLang="zh-CN" b="1" u="sng" dirty="0">
                    <a:solidFill>
                      <a:srgbClr val="FF0000"/>
                    </a:solidFill>
                  </a:rPr>
                  <a:t>inconsistent</a:t>
                </a:r>
                <a:r>
                  <a:rPr lang="en-US" altLang="zh-CN" u="sng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b="1" u="sng" dirty="0"/>
                  <a:t>or </a:t>
                </a:r>
                <a:r>
                  <a:rPr lang="en-US" altLang="zh-CN" b="1" u="sng" dirty="0">
                    <a:solidFill>
                      <a:srgbClr val="FF0000"/>
                    </a:solidFill>
                  </a:rPr>
                  <a:t>incompatible</a:t>
                </a:r>
                <a:r>
                  <a:rPr lang="en-US" altLang="zh-CN" u="sng" dirty="0"/>
                  <a:t> (</a:t>
                </a:r>
                <a:r>
                  <a:rPr lang="zh-CN" altLang="en-US" u="sng" dirty="0"/>
                  <a:t>不一致的或者不相容的</a:t>
                </a:r>
                <a:r>
                  <a:rPr lang="en-US" altLang="zh-CN" u="sng" dirty="0"/>
                  <a:t>)</a:t>
                </a:r>
              </a:p>
              <a:p>
                <a:pPr>
                  <a:lnSpc>
                    <a:spcPct val="100000"/>
                  </a:lnSpc>
                </a:pPr>
                <a:endParaRPr lang="en-US" altLang="zh-CN" b="1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b="1" dirty="0">
                    <a:solidFill>
                      <a:srgbClr val="7030A0"/>
                    </a:solidFill>
                  </a:rPr>
                  <a:t>For example</a:t>
                </a:r>
                <a:r>
                  <a:rPr lang="en-US" altLang="zh-CN" b="1" dirty="0"/>
                  <a:t>: When 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H</a:t>
                </a:r>
                <a:r>
                  <a:rPr lang="en-US" altLang="zh-CN" b="1" baseline="-25000" dirty="0">
                    <a:latin typeface="Times New Roman" panose="02020603050405020304" pitchFamily="18" charset="0"/>
                  </a:rPr>
                  <a:t>1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=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P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,</a:t>
                </a:r>
                <a:r>
                  <a:rPr lang="zh-CN" altLang="en-US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H</a:t>
                </a:r>
                <a:r>
                  <a:rPr lang="en-US" altLang="zh-CN" b="1" baseline="-25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 = ¬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P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,</a:t>
                </a:r>
                <a:r>
                  <a:rPr lang="zh-CN" altLang="en-US" b="1" dirty="0"/>
                  <a:t> 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H</a:t>
                </a:r>
                <a:r>
                  <a:rPr lang="en-US" altLang="zh-CN" b="1" baseline="-25000" dirty="0">
                    <a:latin typeface="Times New Roman" panose="02020603050405020304" pitchFamily="18" charset="0"/>
                  </a:rPr>
                  <a:t>1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∧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H</a:t>
                </a:r>
                <a:r>
                  <a:rPr lang="en-US" altLang="zh-CN" b="1" baseline="-25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 = 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P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∧¬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P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b="1" dirty="0"/>
                  <a:t>is a contradiction, 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so 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P</a:t>
                </a:r>
                <a:r>
                  <a:rPr lang="en-US" altLang="zh-CN" b="1" dirty="0">
                    <a:latin typeface="Times New Roman" panose="02020603050405020304" pitchFamily="18" charset="0"/>
                  </a:rPr>
                  <a:t>, ¬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P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are </a:t>
                </a:r>
                <a:r>
                  <a:rPr lang="en-US" altLang="zh-CN" dirty="0"/>
                  <a:t>inconsistent .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20F06DB6-8478-4B60-8AA2-37EEF0037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871" y="1143000"/>
                <a:ext cx="9905999" cy="5715000"/>
              </a:xfrm>
              <a:prstGeom prst="rect">
                <a:avLst/>
              </a:prstGeom>
              <a:blipFill>
                <a:blip r:embed="rId3"/>
                <a:stretch>
                  <a:fillRect l="-1231" t="-1281" r="-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94EEE80B-1753-4E43-96C1-D78D3228FD71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直接证明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3.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反证法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239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A1A0897-9536-476D-9FBE-CC62CBDAAE81}"/>
              </a:ext>
            </a:extLst>
          </p:cNvPr>
          <p:cNvSpPr/>
          <p:nvPr/>
        </p:nvSpPr>
        <p:spPr>
          <a:xfrm>
            <a:off x="1964871" y="1223404"/>
            <a:ext cx="10099444" cy="1803575"/>
          </a:xfrm>
          <a:prstGeom prst="roundRect">
            <a:avLst>
              <a:gd name="adj" fmla="val 6336"/>
            </a:avLst>
          </a:prstGeom>
          <a:solidFill>
            <a:srgbClr val="0064D2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30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55758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Proof by contradiction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240F3BB8-A432-4C42-86B9-781EE1BFE56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138363" y="1384300"/>
                <a:ext cx="9075737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b="1" dirty="0">
                    <a:solidFill>
                      <a:srgbClr val="7030A0"/>
                    </a:solidFill>
                  </a:rPr>
                  <a:t>Theorem:</a:t>
                </a:r>
                <a:r>
                  <a:rPr lang="en-US" altLang="zh-CN" b="1" dirty="0"/>
                  <a:t> If there is a formula </a:t>
                </a:r>
                <a:r>
                  <a:rPr lang="en-US" altLang="zh-CN" b="1" i="1" dirty="0">
                    <a:latin typeface="Times New Roman" panose="02020603050405020304" pitchFamily="18" charset="0"/>
                  </a:rPr>
                  <a:t>R</a:t>
                </a:r>
                <a:r>
                  <a:rPr lang="en-US" altLang="zh-CN" b="1" dirty="0"/>
                  <a:t>, making</a:t>
                </a:r>
                <a:br>
                  <a:rPr lang="zh-CN" altLang="en-US" b="1" dirty="0"/>
                </a:br>
                <a:r>
                  <a:rPr lang="zh-CN" altLang="en-US" b="1" dirty="0"/>
                  <a:t>	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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br>
                  <a:rPr lang="en-US" altLang="zh-CN" dirty="0">
                    <a:solidFill>
                      <a:srgbClr val="C00000"/>
                    </a:solidFill>
                  </a:rPr>
                </a:br>
                <a:r>
                  <a:rPr lang="en-US" altLang="zh-CN" b="1" dirty="0"/>
                  <a:t>   we can say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zh-CN" alt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</a:rPr>
                  <a:t>are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incompatible</a:t>
                </a:r>
                <a:r>
                  <a:rPr lang="en-US" altLang="zh-CN" b="1" dirty="0"/>
                  <a:t>.</a:t>
                </a:r>
                <a:endParaRPr lang="zh-CN" altLang="en-US" b="1" dirty="0"/>
              </a:p>
              <a:p>
                <a:endParaRPr lang="en-US" altLang="zh-CN" b="1" dirty="0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CN" b="1" dirty="0"/>
                  <a:t>Proof</a:t>
                </a:r>
                <a:r>
                  <a:rPr lang="zh-CN" altLang="en-US" b="1" dirty="0"/>
                  <a:t>：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CN" b="1" dirty="0"/>
                  <a:t>Assume that</a:t>
                </a:r>
                <a:r>
                  <a:rPr lang="zh-CN" altLang="en-US" sz="3200" b="1" dirty="0">
                    <a:latin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∧…∧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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∧¬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altLang="zh-CN" sz="32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CN" b="1" dirty="0"/>
                  <a:t>Which means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∧…∧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/>
                  <a:t>is  a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tautology</a:t>
                </a:r>
                <a:r>
                  <a:rPr lang="en-US" altLang="zh-CN" b="1" dirty="0"/>
                  <a:t>.</a:t>
                </a:r>
                <a:endParaRPr lang="zh-CN" altLang="en-US" b="1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CN" b="1" dirty="0"/>
                  <a:t>However,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1" dirty="0"/>
                  <a:t> </a:t>
                </a:r>
                <a:r>
                  <a:rPr lang="en-US" altLang="zh-CN" b="1" dirty="0"/>
                  <a:t>is a contradiction, thus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∧…∧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/>
                  <a:t>is also a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contradiction</a:t>
                </a:r>
                <a:r>
                  <a:rPr lang="en-US" altLang="zh-CN" b="1" dirty="0"/>
                  <a:t>.</a:t>
                </a:r>
                <a:endParaRPr lang="zh-CN" altLang="en-US" b="1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CN" b="1" dirty="0"/>
                  <a:t>Therefore,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/>
                  <a:t>are not compatible.</a:t>
                </a:r>
                <a:endParaRPr lang="zh-CN" altLang="en-US" b="1" dirty="0"/>
              </a:p>
              <a:p>
                <a:endParaRPr lang="en-US" altLang="zh-CN" b="1" dirty="0"/>
              </a:p>
            </p:txBody>
          </p:sp>
        </mc:Choice>
        <mc:Fallback xmlns="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240F3BB8-A432-4C42-86B9-781EE1BFE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363" y="1384300"/>
                <a:ext cx="9075737" cy="5715000"/>
              </a:xfrm>
              <a:prstGeom prst="rect">
                <a:avLst/>
              </a:prstGeom>
              <a:blipFill>
                <a:blip r:embed="rId3"/>
                <a:stretch>
                  <a:fillRect l="-1410" t="-1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A218B4A3-BED6-47A5-AD6F-845E2C498F79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直接证明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3.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反证法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3036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508818A-B734-441E-872F-AA6F2DC3BDBF}"/>
              </a:ext>
            </a:extLst>
          </p:cNvPr>
          <p:cNvSpPr/>
          <p:nvPr/>
        </p:nvSpPr>
        <p:spPr>
          <a:xfrm>
            <a:off x="1964871" y="1185567"/>
            <a:ext cx="10099444" cy="1936006"/>
          </a:xfrm>
          <a:prstGeom prst="roundRect">
            <a:avLst>
              <a:gd name="adj" fmla="val 6336"/>
            </a:avLst>
          </a:prstGeom>
          <a:solidFill>
            <a:srgbClr val="0064D2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30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55758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Proof by contradiction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1CC7AF1B-27CD-46E4-B04E-D9AA0644F04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090057" y="1257300"/>
                <a:ext cx="9601200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b="1" dirty="0">
                    <a:solidFill>
                      <a:srgbClr val="7030A0"/>
                    </a:solidFill>
                  </a:rPr>
                  <a:t>Theorem: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Assume that the set of propositional formulas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{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𝑯</m:t>
                    </m:r>
                    <m:r>
                      <a:rPr lang="en-US" altLang="zh-CN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𝑯</m:t>
                    </m:r>
                    <m:r>
                      <a:rPr lang="en-US" altLang="zh-CN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𝟐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,…,</m:t>
                    </m:r>
                    <m:r>
                      <a:rPr lang="en-US" altLang="zh-CN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𝑯</m:t>
                    </m:r>
                    <m:r>
                      <a:rPr lang="en-US" altLang="zh-CN" i="1" baseline="-25000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𝒎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} 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is </a:t>
                </a:r>
                <a:r>
                  <a:rPr lang="en-US" altLang="zh-CN" b="1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consistent</a:t>
                </a:r>
                <a:r>
                  <a:rPr lang="en-US" altLang="zh-CN" b="1" dirty="0">
                    <a:sym typeface="Symbol" panose="05050102010706020507" pitchFamily="18" charset="2"/>
                  </a:rPr>
                  <a:t>. Then, the formula </a:t>
                </a:r>
                <a:r>
                  <a:rPr lang="en-US" altLang="zh-CN" b="1" i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C</a:t>
                </a:r>
                <a:r>
                  <a:rPr lang="en-US" altLang="zh-CN" b="1" dirty="0">
                    <a:sym typeface="Symbol" panose="05050102010706020507" pitchFamily="18" charset="2"/>
                  </a:rPr>
                  <a:t> is the </a:t>
                </a:r>
                <a:r>
                  <a:rPr lang="en-US" altLang="zh-CN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valid conclusion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{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𝑯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𝑯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𝟐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,…,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𝑯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𝒎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} 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b="1" i="1" u="sng" dirty="0">
                    <a:sym typeface="Symbol" panose="05050102010706020507" pitchFamily="18" charset="2"/>
                  </a:rPr>
                  <a:t>if and only if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{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𝑯</m:t>
                    </m:r>
                    <m:r>
                      <a:rPr lang="en-US" altLang="zh-CN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𝑯</m:t>
                    </m:r>
                    <m:r>
                      <a:rPr lang="en-US" altLang="zh-CN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𝟐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,…,</m:t>
                    </m:r>
                    <m:r>
                      <a:rPr lang="en-US" altLang="zh-CN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𝑯</m:t>
                    </m:r>
                    <m:r>
                      <a:rPr lang="en-US" altLang="zh-CN" i="1" baseline="-25000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𝒎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zh-CN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𝑪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} 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is 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incompatible</a:t>
                </a:r>
                <a:r>
                  <a:rPr lang="en-US" altLang="zh-CN" b="1" dirty="0">
                    <a:sym typeface="Symbol" panose="05050102010706020507" pitchFamily="18" charset="2"/>
                  </a:rPr>
                  <a:t>.</a:t>
                </a:r>
              </a:p>
              <a:p>
                <a:endParaRPr lang="zh-CN" altLang="en-US" b="1" dirty="0"/>
              </a:p>
              <a:p>
                <a:r>
                  <a:rPr lang="en-US" altLang="zh-CN" b="1" dirty="0">
                    <a:solidFill>
                      <a:srgbClr val="7030A0"/>
                    </a:solidFill>
                  </a:rPr>
                  <a:t>Proof</a:t>
                </a:r>
                <a:r>
                  <a:rPr lang="zh-CN" altLang="en-US" b="1" dirty="0"/>
                  <a:t>：</a:t>
                </a:r>
              </a:p>
              <a:p>
                <a:pPr lvl="1"/>
                <a:r>
                  <a:rPr lang="en-US" altLang="zh-CN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Necessity</a:t>
                </a:r>
                <a:r>
                  <a:rPr lang="zh-CN" altLang="en-US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（</a:t>
                </a:r>
                <a:r>
                  <a:rPr lang="zh-CN" altLang="en-US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必要性</a:t>
                </a:r>
                <a:r>
                  <a:rPr lang="zh-CN" altLang="en-US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）</a:t>
                </a:r>
                <a:r>
                  <a:rPr lang="en-US" altLang="zh-CN" b="1" dirty="0">
                    <a:sym typeface="Symbol" panose="05050102010706020507" pitchFamily="18" charset="2"/>
                  </a:rPr>
                  <a:t>: </a:t>
                </a:r>
              </a:p>
              <a:p>
                <a:pPr lvl="1"/>
                <a:r>
                  <a:rPr lang="en-US" altLang="zh-CN" b="1" dirty="0">
                    <a:sym typeface="Symbol" panose="05050102010706020507" pitchFamily="18" charset="2"/>
                  </a:rPr>
                  <a:t>Because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∧…∧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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𝑪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, namely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∧…∧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𝑪</m:t>
                    </m:r>
                  </m:oMath>
                </a14:m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is tautological. </a:t>
                </a:r>
              </a:p>
              <a:p>
                <a:pPr lvl="1"/>
                <a:r>
                  <a:rPr lang="en-US" altLang="zh-CN" b="1" dirty="0">
                    <a:sym typeface="Symbol" panose="05050102010706020507" pitchFamily="18" charset="2"/>
                  </a:rPr>
                  <a:t>So the truth value assignment to make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∧…∧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true</a:t>
                </a:r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must make </a:t>
                </a:r>
                <a:r>
                  <a:rPr lang="en-US" altLang="zh-CN" b="1" i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C</a:t>
                </a:r>
                <a:r>
                  <a:rPr lang="zh-CN" altLang="en-US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zh-CN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true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and make </a:t>
                </a:r>
                <a:r>
                  <a:rPr lang="zh-CN" altLang="en-US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</a:t>
                </a:r>
                <a:r>
                  <a:rPr lang="en-US" altLang="zh-CN" b="1" i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C</a:t>
                </a:r>
                <a:r>
                  <a:rPr lang="zh-CN" altLang="en-US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zh-CN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false</a:t>
                </a:r>
                <a:r>
                  <a:rPr lang="en-US" altLang="zh-CN" b="1" dirty="0">
                    <a:sym typeface="Symbol" panose="05050102010706020507" pitchFamily="18" charset="2"/>
                  </a:rPr>
                  <a:t>.</a:t>
                </a:r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:endParaRPr lang="en-US" altLang="zh-CN" b="1" dirty="0">
                  <a:sym typeface="Symbol" panose="05050102010706020507" pitchFamily="18" charset="2"/>
                </a:endParaRPr>
              </a:p>
              <a:p>
                <a:pPr lvl="1"/>
                <a:r>
                  <a:rPr lang="en-US" altLang="zh-CN" b="1" dirty="0">
                    <a:sym typeface="Symbol" panose="05050102010706020507" pitchFamily="18" charset="2"/>
                  </a:rPr>
                  <a:t>Thus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∧…∧ </m:t>
                    </m:r>
                    <m:r>
                      <a:rPr lang="en-US" altLang="zh-CN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</m:t>
                    </m:r>
                    <m:r>
                      <a:rPr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𝑪</m:t>
                    </m:r>
                    <m:r>
                      <a:rPr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is </a:t>
                </a:r>
                <a:r>
                  <a:rPr lang="en-US" altLang="zh-CN" b="1" dirty="0">
                    <a:solidFill>
                      <a:srgbClr val="7030A0"/>
                    </a:solidFill>
                    <a:sym typeface="Symbol" panose="05050102010706020507" pitchFamily="18" charset="2"/>
                  </a:rPr>
                  <a:t>false</a:t>
                </a:r>
                <a:r>
                  <a:rPr lang="en-US" altLang="zh-CN" b="1" dirty="0">
                    <a:sym typeface="Symbol" panose="05050102010706020507" pitchFamily="18" charset="2"/>
                  </a:rPr>
                  <a:t>. Necessity</a:t>
                </a:r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proofed.</a:t>
                </a:r>
                <a:endParaRPr lang="zh-CN" altLang="en-US" b="1" dirty="0"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endParaRPr lang="en-US" altLang="zh-CN" sz="2400" b="1" dirty="0"/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1CC7AF1B-27CD-46E4-B04E-D9AA0644F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057" y="1257300"/>
                <a:ext cx="9601200" cy="5715000"/>
              </a:xfrm>
              <a:prstGeom prst="rect">
                <a:avLst/>
              </a:prstGeom>
              <a:blipFill>
                <a:blip r:embed="rId3"/>
                <a:stretch>
                  <a:fillRect l="-1333" t="-1812" r="-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3ECA79BB-B810-414B-88AE-F4D7DCCE5FE9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直接证明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3.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反证法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424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55758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Proof by contradiction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ECC92FAC-494D-4EFB-B506-687C6F79B98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171700" y="1246188"/>
                <a:ext cx="9530443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altLang="zh-CN" sz="2400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Sufficiency</a:t>
                </a:r>
                <a:r>
                  <a:rPr lang="zh-CN" altLang="en-US" sz="2400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（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充分性</a:t>
                </a:r>
                <a:r>
                  <a:rPr lang="zh-CN" altLang="en-US" sz="2400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）</a:t>
                </a:r>
                <a:r>
                  <a:rPr lang="en-US" altLang="zh-CN" sz="2400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: 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{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∧…∧ 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b="1" i="1" baseline="-25000" dirty="0" err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𝑪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} 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 can logically derive a contradiction, namely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∧…∧ </m:t>
                    </m:r>
                    <m:r>
                      <a:rPr lang="en-US" altLang="zh-CN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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𝑪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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𝑭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, such</a:t>
                </a:r>
                <a:endParaRPr lang="zh-CN" altLang="en-US" b="1" dirty="0">
                  <a:sym typeface="Symbol" panose="05050102010706020507" pitchFamily="18" charset="2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∧…∧ 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b="1" i="1" baseline="-25000" dirty="0" err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𝑪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𝑭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is tautological,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b="1" dirty="0">
                    <a:sym typeface="Symbol" panose="05050102010706020507" pitchFamily="18" charset="2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b="1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b="1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∧…∧ </m:t>
                    </m:r>
                    <m:r>
                      <a:rPr lang="en-US" altLang="zh-CN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b="1" i="1" baseline="-25000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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𝑪</m:t>
                    </m:r>
                  </m:oMath>
                </a14:m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is false.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b="1" dirty="0">
                    <a:sym typeface="Symbol" panose="05050102010706020507" pitchFamily="18" charset="2"/>
                  </a:rPr>
                  <a:t>From the assumption,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{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𝑯</m:t>
                    </m:r>
                    <m:r>
                      <a:rPr lang="en-US" altLang="zh-CN" b="1" i="1" baseline="-2500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，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𝑯</m:t>
                    </m:r>
                    <m:r>
                      <a:rPr lang="en-US" altLang="zh-CN" b="1" i="1" baseline="-2500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𝟐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，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…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，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𝑯</m:t>
                    </m:r>
                    <m:r>
                      <a:rPr lang="en-US" altLang="zh-CN" b="1" i="1" baseline="-25000" dirty="0" err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} 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is consistent, so any truth value assignment of propositional variables that makes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∧…∧ </m:t>
                    </m:r>
                    <m:r>
                      <a:rPr lang="en-US" altLang="zh-CN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i="1" baseline="-25000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i="1" baseline="-25000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true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must make </a:t>
                </a:r>
                <a:r>
                  <a:rPr lang="zh-CN" altLang="en-US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</a:t>
                </a:r>
                <a:r>
                  <a:rPr lang="en-US" altLang="zh-CN" b="1" i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C</a:t>
                </a:r>
                <a:r>
                  <a:rPr lang="en-US" altLang="zh-CN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false</a:t>
                </a:r>
                <a:r>
                  <a:rPr lang="en-US" altLang="zh-CN" b="1" dirty="0">
                    <a:sym typeface="Symbol" panose="05050102010706020507" pitchFamily="18" charset="2"/>
                  </a:rPr>
                  <a:t>, thus makes </a:t>
                </a:r>
                <a:r>
                  <a:rPr lang="en-US" altLang="zh-CN" b="1" i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C</a:t>
                </a:r>
                <a:r>
                  <a:rPr lang="zh-CN" altLang="en-US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zh-CN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true</a:t>
                </a:r>
                <a:r>
                  <a:rPr lang="en-US" altLang="zh-CN" b="1" dirty="0">
                    <a:sym typeface="Symbol" panose="05050102010706020507" pitchFamily="18" charset="2"/>
                  </a:rPr>
                  <a:t>.</a:t>
                </a:r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Therefore,</a:t>
                </a:r>
                <a:endParaRPr lang="zh-CN" altLang="en-US" b="1" dirty="0">
                  <a:sym typeface="Symbol" panose="05050102010706020507" pitchFamily="18" charset="2"/>
                </a:endParaRPr>
              </a:p>
              <a:p>
                <a:pPr>
                  <a:lnSpc>
                    <a:spcPct val="10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400" b="1" i="1" baseline="-25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sz="2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400" b="1" i="1" baseline="-25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∧…∧ </m:t>
                      </m:r>
                      <m:r>
                        <a:rPr lang="en-US" altLang="zh-CN" sz="2400" b="1" i="1" dirty="0" err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400" b="1" i="1" baseline="-25000" dirty="0" err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zh-CN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</m:t>
                      </m:r>
                      <m:r>
                        <a:rPr lang="en-US" altLang="zh-CN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𝑪</m:t>
                      </m:r>
                    </m:oMath>
                  </m:oMathPara>
                </a14:m>
                <a:endParaRPr lang="en-US" altLang="zh-CN" sz="24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ECC92FAC-494D-4EFB-B506-687C6F79B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00" y="1246188"/>
                <a:ext cx="9530443" cy="5715000"/>
              </a:xfrm>
              <a:prstGeom prst="rect">
                <a:avLst/>
              </a:prstGeom>
              <a:blipFill>
                <a:blip r:embed="rId3"/>
                <a:stretch>
                  <a:fillRect l="-831" t="-853" r="-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5A2D2558-941D-4244-A258-CDB1F2681862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直接证明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3.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反证法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456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Text Box 2">
            <a:extLst>
              <a:ext uri="{FF2B5EF4-FFF2-40B4-BE49-F238E27FC236}">
                <a16:creationId xmlns:a16="http://schemas.microsoft.com/office/drawing/2014/main" id="{50385C89-B3BB-432A-B991-98B683273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350" y="1397000"/>
            <a:ext cx="83904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bg1"/>
              </a:buClr>
              <a:buFontTx/>
              <a:buNone/>
            </a:pPr>
            <a:r>
              <a:rPr lang="en-US" altLang="zh-CN" sz="2800" b="1" dirty="0">
                <a:latin typeface="+mn-lt"/>
              </a:rPr>
              <a:t>Procedures of finding (principal) normal form</a:t>
            </a:r>
            <a:r>
              <a:rPr lang="zh-CN" altLang="en-US" sz="2800" b="1" dirty="0">
                <a:latin typeface="+mn-lt"/>
              </a:rPr>
              <a:t>： 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5132BDA9-0E66-4F53-8661-F71A112E5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725" y="2679700"/>
            <a:ext cx="44566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bg1"/>
              </a:buClr>
              <a:buFontTx/>
              <a:buNone/>
            </a:pPr>
            <a:r>
              <a:rPr lang="en-US" altLang="zh-CN" sz="2800" b="1" dirty="0">
                <a:latin typeface="+mn-lt"/>
              </a:rPr>
              <a:t>(2) Eliminating negation.</a:t>
            </a:r>
            <a:r>
              <a:rPr lang="zh-CN" altLang="en-US" sz="2800" b="1" dirty="0">
                <a:latin typeface="+mn-lt"/>
              </a:rPr>
              <a:t> 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C872D4EA-D8DF-4F43-9DE5-27AD5E238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725" y="3392488"/>
            <a:ext cx="46244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bg1"/>
              </a:buClr>
              <a:buFontTx/>
              <a:buNone/>
            </a:pPr>
            <a:r>
              <a:rPr lang="en-US" altLang="zh-CN" sz="2800" b="1" dirty="0">
                <a:latin typeface="+mn-lt"/>
              </a:rPr>
              <a:t>(3) Using distributive law.</a:t>
            </a:r>
            <a:r>
              <a:rPr lang="zh-CN" altLang="en-US" sz="2800" b="1" dirty="0">
                <a:latin typeface="+mn-lt"/>
              </a:rPr>
              <a:t> </a:t>
            </a: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6DDFE98D-2543-4E92-A902-B1DEBA566E44}"/>
              </a:ext>
            </a:extLst>
          </p:cNvPr>
          <p:cNvGrpSpPr>
            <a:grpSpLocks/>
          </p:cNvGrpSpPr>
          <p:nvPr/>
        </p:nvGrpSpPr>
        <p:grpSpPr bwMode="auto">
          <a:xfrm>
            <a:off x="2752725" y="1954213"/>
            <a:ext cx="7050088" cy="533400"/>
            <a:chOff x="662" y="1215"/>
            <a:chExt cx="2218" cy="336"/>
          </a:xfrm>
        </p:grpSpPr>
        <p:sp>
          <p:nvSpPr>
            <p:cNvPr id="16" name="Text Box 6">
              <a:extLst>
                <a:ext uri="{FF2B5EF4-FFF2-40B4-BE49-F238E27FC236}">
                  <a16:creationId xmlns:a16="http://schemas.microsoft.com/office/drawing/2014/main" id="{87892974-2A23-43EA-A977-DE14645B08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" y="1215"/>
              <a:ext cx="152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chemeClr val="bg1"/>
                </a:buClr>
                <a:buFontTx/>
                <a:buNone/>
              </a:pPr>
              <a:r>
                <a:rPr lang="en-US" altLang="zh-CN" sz="2800" b="1" dirty="0">
                  <a:latin typeface="+mn-lt"/>
                </a:rPr>
                <a:t>(1) Eliminating connectives</a:t>
              </a:r>
              <a:endParaRPr lang="zh-CN" altLang="en-US" sz="2800" b="1" dirty="0">
                <a:latin typeface="+mn-lt"/>
              </a:endParaRPr>
            </a:p>
          </p:txBody>
        </p:sp>
        <p:graphicFrame>
          <p:nvGraphicFramePr>
            <p:cNvPr id="17" name="Object 7" descr="901671588">
              <a:extLst>
                <a:ext uri="{FF2B5EF4-FFF2-40B4-BE49-F238E27FC236}">
                  <a16:creationId xmlns:a16="http://schemas.microsoft.com/office/drawing/2014/main" id="{272AECEE-9E93-4B3E-8549-506E92A2AF2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4090056"/>
                </p:ext>
              </p:extLst>
            </p:nvPr>
          </p:nvGraphicFramePr>
          <p:xfrm>
            <a:off x="2175" y="1272"/>
            <a:ext cx="705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13" name="Equation" r:id="rId4" imgW="4886325" imgH="2676525" progId="Equation.DSMT4">
                    <p:embed/>
                  </p:oleObj>
                </mc:Choice>
                <mc:Fallback>
                  <p:oleObj name="Equation" r:id="rId4" imgW="4886325" imgH="2676525" progId="Equation.DSMT4">
                    <p:embed/>
                    <p:pic>
                      <p:nvPicPr>
                        <p:cNvPr id="8202" name="Object 7" descr="901671588">
                          <a:extLst>
                            <a:ext uri="{FF2B5EF4-FFF2-40B4-BE49-F238E27FC236}">
                              <a16:creationId xmlns:a16="http://schemas.microsoft.com/office/drawing/2014/main" id="{EC9A6550-D11C-4D23-8AA5-F1078B5798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5" y="1272"/>
                          <a:ext cx="705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Text Box 4">
            <a:extLst>
              <a:ext uri="{FF2B5EF4-FFF2-40B4-BE49-F238E27FC236}">
                <a16:creationId xmlns:a16="http://schemas.microsoft.com/office/drawing/2014/main" id="{25A13670-1F8A-44A7-A352-4CA31E57F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4788" y="3990975"/>
            <a:ext cx="47254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bg1"/>
              </a:buClr>
              <a:buFontTx/>
              <a:buNone/>
            </a:pPr>
            <a:r>
              <a:rPr lang="en-US" altLang="zh-CN" sz="2800" b="1" dirty="0">
                <a:latin typeface="+mn-lt"/>
              </a:rPr>
              <a:t>(4) Add missing variables.</a:t>
            </a:r>
            <a:r>
              <a:rPr lang="zh-CN" altLang="en-US" sz="2800" b="1" dirty="0">
                <a:latin typeface="+mn-lt"/>
              </a:rPr>
              <a:t> </a:t>
            </a:r>
          </a:p>
        </p:txBody>
      </p:sp>
      <p:sp>
        <p:nvSpPr>
          <p:cNvPr id="20" name="文本框 1">
            <a:extLst>
              <a:ext uri="{FF2B5EF4-FFF2-40B4-BE49-F238E27FC236}">
                <a16:creationId xmlns:a16="http://schemas.microsoft.com/office/drawing/2014/main" id="{15C7610A-55FE-4231-B8E1-F26866AEF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3412" y="5639439"/>
            <a:ext cx="75007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en-US" altLang="zh-CN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</a:t>
            </a:r>
            <a:r>
              <a:rPr kumimoji="0" lang="en-US" altLang="zh-CN" sz="2800" b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F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 </a:t>
            </a:r>
            <a:r>
              <a:rPr kumimoji="0" lang="en-US" altLang="zh-CN" sz="2800" b="1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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(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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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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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(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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(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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</a:t>
            </a:r>
            <a:endParaRPr kumimoji="0" lang="zh-CN" altLang="en-US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94332B8-9DA9-4A49-B58C-DE4E4A8BC427}"/>
              </a:ext>
            </a:extLst>
          </p:cNvPr>
          <p:cNvSpPr txBox="1"/>
          <p:nvPr/>
        </p:nvSpPr>
        <p:spPr>
          <a:xfrm>
            <a:off x="1964872" y="78452"/>
            <a:ext cx="4234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Review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文本框 1">
            <a:extLst>
              <a:ext uri="{FF2B5EF4-FFF2-40B4-BE49-F238E27FC236}">
                <a16:creationId xmlns:a16="http://schemas.microsoft.com/office/drawing/2014/main" id="{0FF06171-51EA-417C-BA98-E605D48A2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3413" y="5043696"/>
            <a:ext cx="75007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en-US" altLang="zh-CN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</a:t>
            </a:r>
            <a:r>
              <a:rPr kumimoji="0" lang="en-US" altLang="zh-CN" sz="2800" b="1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T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 </a:t>
            </a:r>
            <a:r>
              <a:rPr kumimoji="0" lang="en-US" altLang="zh-CN" sz="2800" b="1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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(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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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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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(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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(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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</a:t>
            </a:r>
            <a:endParaRPr kumimoji="0" lang="zh-CN" altLang="en-US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0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utoUpdateAnimBg="0"/>
      <p:bldP spid="14" grpId="0" build="p" autoUpdateAnimBg="0"/>
      <p:bldP spid="19" grpId="0" build="p" autoUpdateAnimBg="0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55758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Proof by contradiction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ECC92FAC-494D-4EFB-B506-687C6F79B982}"/>
              </a:ext>
            </a:extLst>
          </p:cNvPr>
          <p:cNvSpPr txBox="1">
            <a:spLocks noChangeArrowheads="1"/>
          </p:cNvSpPr>
          <p:nvPr/>
        </p:nvSpPr>
        <p:spPr>
          <a:xfrm>
            <a:off x="2171700" y="1246188"/>
            <a:ext cx="9530443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ym typeface="Symbol" panose="05050102010706020507" pitchFamily="18" charset="2"/>
              </a:rPr>
              <a:t>This theorem illustrates that the </a:t>
            </a:r>
            <a:r>
              <a:rPr lang="en-US" altLang="zh-CN" b="1" dirty="0">
                <a:solidFill>
                  <a:srgbClr val="0070C0"/>
                </a:solidFill>
                <a:sym typeface="Symbol" panose="05050102010706020507" pitchFamily="18" charset="2"/>
              </a:rPr>
              <a:t>conclusion</a:t>
            </a:r>
            <a:r>
              <a:rPr lang="en-US" altLang="zh-CN" b="1" dirty="0">
                <a:sym typeface="Symbol" panose="05050102010706020507" pitchFamily="18" charset="2"/>
              </a:rPr>
              <a:t> proved by method of </a:t>
            </a:r>
            <a:r>
              <a:rPr lang="en-US" altLang="zh-CN" b="1" dirty="0">
                <a:solidFill>
                  <a:srgbClr val="0070C0"/>
                </a:solidFill>
                <a:sym typeface="Symbol" panose="05050102010706020507" pitchFamily="18" charset="2"/>
              </a:rPr>
              <a:t>direct proof </a:t>
            </a:r>
            <a:r>
              <a:rPr lang="en-US" altLang="zh-CN" b="1" dirty="0">
                <a:sym typeface="Symbol" panose="05050102010706020507" pitchFamily="18" charset="2"/>
              </a:rPr>
              <a:t>can also be proved by method of </a:t>
            </a:r>
            <a:r>
              <a:rPr lang="en-US" altLang="zh-CN" b="1" dirty="0">
                <a:solidFill>
                  <a:srgbClr val="0070C0"/>
                </a:solidFill>
                <a:sym typeface="Symbol" panose="05050102010706020507" pitchFamily="18" charset="2"/>
              </a:rPr>
              <a:t>indirect proof</a:t>
            </a:r>
            <a:r>
              <a:rPr lang="zh-CN" altLang="en-US" b="1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en-US" altLang="zh-CN" b="1" dirty="0">
                <a:sym typeface="Symbol" panose="05050102010706020507" pitchFamily="18" charset="2"/>
              </a:rPr>
              <a:t>and vice versa.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zh-CN" altLang="en-US" b="1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ym typeface="Symbol" panose="05050102010706020507" pitchFamily="18" charset="2"/>
              </a:rPr>
              <a:t>Thus, to prove that </a:t>
            </a:r>
            <a:r>
              <a:rPr lang="en-US" altLang="zh-CN" b="1" i="1" dirty="0">
                <a:solidFill>
                  <a:srgbClr val="0070C0"/>
                </a:solidFill>
                <a:sym typeface="Symbol" panose="05050102010706020507" pitchFamily="18" charset="2"/>
              </a:rPr>
              <a:t>B</a:t>
            </a:r>
            <a:r>
              <a:rPr lang="zh-CN" altLang="en-US" b="1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sym typeface="Symbol" panose="05050102010706020507" pitchFamily="18" charset="2"/>
              </a:rPr>
              <a:t>is the conclusion of </a:t>
            </a:r>
            <a:r>
              <a:rPr lang="en-US" altLang="zh-CN" b="1" i="1" dirty="0">
                <a:solidFill>
                  <a:srgbClr val="0070C0"/>
                </a:solidFill>
                <a:sym typeface="Symbol" panose="05050102010706020507" pitchFamily="18" charset="2"/>
              </a:rPr>
              <a:t>A</a:t>
            </a:r>
            <a:r>
              <a:rPr lang="en-US" altLang="zh-CN" b="1" dirty="0">
                <a:sym typeface="Symbol" panose="05050102010706020507" pitchFamily="18" charset="2"/>
              </a:rPr>
              <a:t>, both </a:t>
            </a:r>
            <a:r>
              <a:rPr lang="en-US" altLang="zh-CN" b="1" i="1" dirty="0">
                <a:solidFill>
                  <a:srgbClr val="0070C0"/>
                </a:solidFill>
                <a:sym typeface="Symbol" panose="05050102010706020507" pitchFamily="18" charset="2"/>
              </a:rPr>
              <a:t>A</a:t>
            </a:r>
            <a:r>
              <a:rPr lang="zh-CN" altLang="en-US" b="1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sym typeface="Symbol" panose="05050102010706020507" pitchFamily="18" charset="2"/>
              </a:rPr>
              <a:t>and </a:t>
            </a:r>
            <a:r>
              <a:rPr lang="zh-CN" altLang="en-US" b="1" dirty="0">
                <a:solidFill>
                  <a:srgbClr val="0070C0"/>
                </a:solidFill>
                <a:sym typeface="Symbol" panose="05050102010706020507" pitchFamily="18" charset="2"/>
              </a:rPr>
              <a:t></a:t>
            </a:r>
            <a:r>
              <a:rPr lang="en-US" altLang="zh-CN" b="1" i="1" dirty="0">
                <a:solidFill>
                  <a:srgbClr val="0070C0"/>
                </a:solidFill>
                <a:sym typeface="Symbol" panose="05050102010706020507" pitchFamily="18" charset="2"/>
              </a:rPr>
              <a:t>B</a:t>
            </a:r>
            <a:r>
              <a:rPr lang="zh-CN" altLang="en-US" b="1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en-US" altLang="zh-CN" b="1" dirty="0">
                <a:sym typeface="Symbol" panose="05050102010706020507" pitchFamily="18" charset="2"/>
              </a:rPr>
              <a:t>can be regarded as the </a:t>
            </a:r>
            <a:r>
              <a:rPr lang="en-US" altLang="zh-CN" b="1" dirty="0">
                <a:solidFill>
                  <a:srgbClr val="0070C0"/>
                </a:solidFill>
                <a:sym typeface="Symbol" panose="05050102010706020507" pitchFamily="18" charset="2"/>
              </a:rPr>
              <a:t>premises</a:t>
            </a:r>
            <a:r>
              <a:rPr lang="en-US" altLang="zh-CN" b="1" dirty="0">
                <a:sym typeface="Symbol" panose="05050102010706020507" pitchFamily="18" charset="2"/>
              </a:rPr>
              <a:t>, if a </a:t>
            </a:r>
            <a:r>
              <a:rPr lang="en-US" altLang="zh-CN" b="1" dirty="0">
                <a:solidFill>
                  <a:srgbClr val="0070C0"/>
                </a:solidFill>
                <a:sym typeface="Symbol" panose="05050102010706020507" pitchFamily="18" charset="2"/>
              </a:rPr>
              <a:t>contradiction</a:t>
            </a:r>
            <a:r>
              <a:rPr lang="zh-CN" altLang="en-US" b="1" dirty="0">
                <a:sym typeface="Symbol" panose="05050102010706020507" pitchFamily="18" charset="2"/>
              </a:rPr>
              <a:t> </a:t>
            </a:r>
            <a:r>
              <a:rPr lang="en-US" altLang="zh-CN" b="1" dirty="0">
                <a:sym typeface="Symbol" panose="05050102010706020507" pitchFamily="18" charset="2"/>
              </a:rPr>
              <a:t>can be derived, the problem is proved.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b="1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F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rule: </a:t>
            </a:r>
            <a:r>
              <a:rPr lang="en-US" altLang="zh-CN" b="1" dirty="0"/>
              <a:t>If the set of </a:t>
            </a:r>
            <a:r>
              <a:rPr lang="en-US" altLang="zh-CN" b="1" dirty="0">
                <a:solidFill>
                  <a:srgbClr val="0070C0"/>
                </a:solidFill>
              </a:rPr>
              <a:t>premises</a:t>
            </a:r>
            <a:r>
              <a:rPr lang="en-US" altLang="zh-CN" b="1" dirty="0"/>
              <a:t> and </a:t>
            </a:r>
            <a:r>
              <a:rPr lang="en-US" altLang="zh-CN" b="1" dirty="0">
                <a:solidFill>
                  <a:srgbClr val="0070C0"/>
                </a:solidFill>
              </a:rPr>
              <a:t>¬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/>
              <a:t>are </a:t>
            </a:r>
            <a:r>
              <a:rPr lang="en-US" altLang="zh-CN" b="1" dirty="0">
                <a:solidFill>
                  <a:srgbClr val="0070C0"/>
                </a:solidFill>
              </a:rPr>
              <a:t>not compatible</a:t>
            </a:r>
            <a:r>
              <a:rPr lang="en-US" altLang="zh-CN" b="1" dirty="0"/>
              <a:t>,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</a:rPr>
              <a:t>S </a:t>
            </a:r>
            <a:r>
              <a:rPr lang="en-US" altLang="zh-CN" b="1" dirty="0"/>
              <a:t>can be </a:t>
            </a:r>
            <a:r>
              <a:rPr lang="en-US" altLang="zh-CN" b="1" dirty="0">
                <a:solidFill>
                  <a:srgbClr val="0070C0"/>
                </a:solidFill>
              </a:rPr>
              <a:t>derived </a:t>
            </a:r>
            <a:r>
              <a:rPr lang="en-US" altLang="zh-CN" b="1" dirty="0"/>
              <a:t>from </a:t>
            </a:r>
            <a:r>
              <a:rPr lang="en-US" altLang="zh-CN" b="1" dirty="0">
                <a:solidFill>
                  <a:srgbClr val="0070C0"/>
                </a:solidFill>
              </a:rPr>
              <a:t>the premise set</a:t>
            </a:r>
            <a:r>
              <a:rPr lang="en-US" altLang="zh-CN" b="1" i="1" dirty="0"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zh-CN" altLang="en-US" b="1" dirty="0">
              <a:sym typeface="Symbol" panose="05050102010706020507" pitchFamily="18" charset="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2D2558-941D-4244-A258-CDB1F2681862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直接证明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3.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反证法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19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55758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Proof by contradiction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36719E95-36E0-46A3-B993-5A7BBD0DDEF2}"/>
              </a:ext>
            </a:extLst>
          </p:cNvPr>
          <p:cNvSpPr txBox="1">
            <a:spLocks noChangeArrowheads="1"/>
          </p:cNvSpPr>
          <p:nvPr/>
        </p:nvSpPr>
        <p:spPr>
          <a:xfrm>
            <a:off x="2028597" y="1268186"/>
            <a:ext cx="9778545" cy="66230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7030A0"/>
                </a:solidFill>
              </a:rPr>
              <a:t>Example: </a:t>
            </a:r>
            <a:r>
              <a:rPr lang="en-US" altLang="zh-CN" dirty="0"/>
              <a:t>¬(</a:t>
            </a:r>
            <a:r>
              <a:rPr lang="en-US" altLang="zh-CN" i="1" dirty="0">
                <a:latin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</a:rPr>
              <a:t>∧</a:t>
            </a:r>
            <a:r>
              <a:rPr lang="en-US" altLang="zh-CN" i="1" dirty="0">
                <a:latin typeface="Times New Roman" panose="02020603050405020304" pitchFamily="18" charset="0"/>
              </a:rPr>
              <a:t>Q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is the valid conclusion of ¬</a:t>
            </a:r>
            <a:r>
              <a:rPr lang="en-US" altLang="zh-CN" i="1" dirty="0">
                <a:latin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</a:rPr>
              <a:t>∧</a:t>
            </a:r>
            <a:r>
              <a:rPr lang="en-US" altLang="zh-CN" dirty="0"/>
              <a:t>¬</a:t>
            </a:r>
            <a:r>
              <a:rPr lang="en-US" altLang="zh-CN" i="1" dirty="0">
                <a:latin typeface="Times New Roman" panose="02020603050405020304" pitchFamily="18" charset="0"/>
              </a:rPr>
              <a:t>Q.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7030A0"/>
                </a:solidFill>
              </a:rPr>
              <a:t>Solution: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dirty="0"/>
              <a:t>Take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dirty="0"/>
              <a:t>¬ ¬(</a:t>
            </a:r>
            <a:r>
              <a:rPr lang="en-US" altLang="zh-CN" i="1" dirty="0">
                <a:latin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</a:rPr>
              <a:t>∧</a:t>
            </a:r>
            <a:r>
              <a:rPr lang="en-US" altLang="zh-CN" i="1" dirty="0">
                <a:latin typeface="Times New Roman" panose="02020603050405020304" pitchFamily="18" charset="0"/>
              </a:rPr>
              <a:t>Q</a:t>
            </a:r>
            <a:r>
              <a:rPr lang="en-US" altLang="zh-CN" dirty="0"/>
              <a:t>) as a hypothetical premise, and reach a contradiction.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{1} (1)        </a:t>
            </a:r>
            <a:r>
              <a:rPr lang="en-US" altLang="zh-CN" sz="2800" b="1" dirty="0"/>
              <a:t>¬ ¬(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P</a:t>
            </a:r>
            <a:r>
              <a:rPr lang="en-US" altLang="zh-CN" sz="2800" b="1" dirty="0">
                <a:latin typeface="Times New Roman" panose="02020603050405020304" pitchFamily="18" charset="0"/>
              </a:rPr>
              <a:t>∧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Q</a:t>
            </a:r>
            <a:r>
              <a:rPr lang="en-US" altLang="zh-CN" sz="2800" b="1" dirty="0"/>
              <a:t>)</a:t>
            </a:r>
            <a:r>
              <a:rPr lang="en-US" altLang="zh-CN" sz="2800" b="1" dirty="0">
                <a:latin typeface="Times New Roman" panose="02020603050405020304" pitchFamily="18" charset="0"/>
              </a:rPr>
              <a:t>       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rule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(hypothetical premise)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{1} (2)       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P</a:t>
            </a:r>
            <a:r>
              <a:rPr lang="en-US" altLang="zh-CN" sz="2800" b="1" dirty="0">
                <a:latin typeface="Times New Roman" panose="02020603050405020304" pitchFamily="18" charset="0"/>
              </a:rPr>
              <a:t>∧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Q                </a:t>
            </a:r>
            <a:r>
              <a:rPr lang="en-US" altLang="zh-CN" sz="2800" b="1" dirty="0">
                <a:latin typeface="Times New Roman" panose="02020603050405020304" pitchFamily="18" charset="0"/>
              </a:rPr>
              <a:t>T</a:t>
            </a:r>
            <a:r>
              <a:rPr lang="zh-CN" altLang="en-US" sz="2800" b="1" dirty="0"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</a:rPr>
              <a:t>rule,(1)</a:t>
            </a:r>
            <a:r>
              <a:rPr lang="zh-CN" altLang="en-US" sz="2800" b="1" dirty="0"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</a:rPr>
              <a:t>and E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10</a:t>
            </a:r>
          </a:p>
          <a:p>
            <a:pPr lvl="1">
              <a:lnSpc>
                <a:spcPct val="10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{1} (3)       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P                       </a:t>
            </a:r>
            <a:r>
              <a:rPr lang="en-US" altLang="zh-CN" sz="2800" b="1" dirty="0">
                <a:latin typeface="Times New Roman" panose="02020603050405020304" pitchFamily="18" charset="0"/>
              </a:rPr>
              <a:t>T</a:t>
            </a:r>
            <a:r>
              <a:rPr lang="zh-CN" altLang="en-US" sz="2800" b="1" dirty="0"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</a:rPr>
              <a:t>rule, (2)</a:t>
            </a:r>
            <a:r>
              <a:rPr lang="zh-CN" altLang="en-US" sz="2800" b="1" dirty="0"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</a:rPr>
              <a:t>and I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1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{4} (4)       </a:t>
            </a:r>
            <a:r>
              <a:rPr lang="en-US" altLang="zh-CN" sz="2800" b="1" dirty="0"/>
              <a:t>¬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P</a:t>
            </a:r>
            <a:r>
              <a:rPr lang="en-US" altLang="zh-CN" sz="2800" b="1" dirty="0">
                <a:latin typeface="Times New Roman" panose="02020603050405020304" pitchFamily="18" charset="0"/>
              </a:rPr>
              <a:t>∧</a:t>
            </a:r>
            <a:r>
              <a:rPr lang="en-US" altLang="zh-CN" sz="2800" b="1" dirty="0"/>
              <a:t>¬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Q             </a:t>
            </a:r>
            <a:r>
              <a:rPr lang="en-US" altLang="zh-CN" sz="2800" b="1" dirty="0">
                <a:latin typeface="Times New Roman" panose="02020603050405020304" pitchFamily="18" charset="0"/>
              </a:rPr>
              <a:t>P</a:t>
            </a:r>
            <a:r>
              <a:rPr lang="zh-CN" altLang="en-US" sz="2800" b="1" dirty="0"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</a:rPr>
              <a:t>rule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{4} (5)       </a:t>
            </a:r>
            <a:r>
              <a:rPr lang="en-US" altLang="zh-CN" sz="2800" b="1" dirty="0"/>
              <a:t>¬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P                      </a:t>
            </a:r>
            <a:r>
              <a:rPr lang="en-US" altLang="zh-CN" sz="2800" b="1" dirty="0">
                <a:latin typeface="Times New Roman" panose="02020603050405020304" pitchFamily="18" charset="0"/>
              </a:rPr>
              <a:t>T rule,(4)</a:t>
            </a:r>
            <a:r>
              <a:rPr lang="zh-CN" altLang="en-US" sz="2800" b="1" dirty="0"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</a:rPr>
              <a:t>and I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1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{1,4}(6)    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P</a:t>
            </a:r>
            <a:r>
              <a:rPr lang="en-US" altLang="zh-CN" sz="2800" b="1" dirty="0">
                <a:latin typeface="Times New Roman" panose="02020603050405020304" pitchFamily="18" charset="0"/>
              </a:rPr>
              <a:t>∧ </a:t>
            </a:r>
            <a:r>
              <a:rPr lang="en-US" altLang="zh-CN" sz="2800" b="1" dirty="0"/>
              <a:t>¬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P               </a:t>
            </a:r>
            <a:r>
              <a:rPr lang="en-US" altLang="zh-CN" sz="2800" b="1" dirty="0">
                <a:latin typeface="Times New Roman" panose="02020603050405020304" pitchFamily="18" charset="0"/>
              </a:rPr>
              <a:t>T</a:t>
            </a:r>
            <a:r>
              <a:rPr lang="zh-CN" altLang="en-US" sz="2800" b="1" dirty="0"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</a:rPr>
              <a:t>rule,(3),(5)</a:t>
            </a:r>
            <a:r>
              <a:rPr lang="zh-CN" altLang="en-US" sz="2800" b="1" dirty="0"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</a:rPr>
              <a:t>and I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16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{1,4}(7)    </a:t>
            </a:r>
            <a:r>
              <a:rPr lang="en-US" altLang="zh-CN" sz="2800" b="1" dirty="0"/>
              <a:t>¬(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P</a:t>
            </a:r>
            <a:r>
              <a:rPr lang="en-US" altLang="zh-CN" sz="2800" b="1" dirty="0">
                <a:latin typeface="Times New Roman" panose="02020603050405020304" pitchFamily="18" charset="0"/>
              </a:rPr>
              <a:t>∧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Q</a:t>
            </a:r>
            <a:r>
              <a:rPr lang="en-US" altLang="zh-CN" sz="2800" b="1" dirty="0"/>
              <a:t>)             </a:t>
            </a:r>
            <a:r>
              <a:rPr lang="en-US" altLang="zh-CN" sz="2800" b="1" dirty="0"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F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rule,(1),(6)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52CD3A8-606F-40BE-BDE0-D01536E46ADA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直接证明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F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规则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896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55758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Proof by contradiction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A53BBA01-C9BD-4BED-A12B-84210D7C6B0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185988" y="1063486"/>
                <a:ext cx="8596312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zh-CN" b="1" dirty="0">
                    <a:solidFill>
                      <a:srgbClr val="7030A0"/>
                    </a:solidFill>
                    <a:sym typeface="Symbol" panose="05050102010706020507" pitchFamily="18" charset="2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r>
                  <a:rPr lang="zh-CN" altLang="en-US" b="1" dirty="0"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r>
                  <a:rPr lang="zh-CN" altLang="en-US" b="1" dirty="0"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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endParaRPr lang="en-US" altLang="zh-CN" b="1" dirty="0"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r>
                  <a:rPr lang="en-US" altLang="zh-CN" b="1" dirty="0">
                    <a:solidFill>
                      <a:srgbClr val="7030A0"/>
                    </a:solidFill>
                    <a:sym typeface="Symbol" panose="05050102010706020507" pitchFamily="18" charset="2"/>
                  </a:rPr>
                  <a:t>Solution:</a:t>
                </a:r>
                <a:r>
                  <a:rPr lang="zh-CN" altLang="en-US" b="1" dirty="0">
                    <a:solidFill>
                      <a:srgbClr val="7030A0"/>
                    </a:solidFill>
                    <a:sym typeface="Symbol" panose="05050102010706020507" pitchFamily="18" charset="2"/>
                  </a:rPr>
                  <a:t>  </a:t>
                </a:r>
                <a:endParaRPr lang="en-US" altLang="zh-CN" b="1" dirty="0">
                  <a:solidFill>
                    <a:srgbClr val="7030A0"/>
                  </a:solidFill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r>
                  <a:rPr lang="en-US" altLang="zh-CN" b="1" dirty="0">
                    <a:sym typeface="Symbol" panose="05050102010706020507" pitchFamily="18" charset="2"/>
                  </a:rPr>
                  <a:t>    </a:t>
                </a:r>
                <a:r>
                  <a:rPr lang="en-US" altLang="zh-CN" b="1" dirty="0">
                    <a:sym typeface="Wingdings" panose="05000000000000000000" pitchFamily="2" charset="2"/>
                  </a:rPr>
                  <a:t>(</a:t>
                </a:r>
                <a:r>
                  <a:rPr lang="en-US" altLang="zh-CN" b="1" dirty="0">
                    <a:sym typeface="Symbol" panose="05050102010706020507" pitchFamily="18" charset="2"/>
                  </a:rPr>
                  <a:t>1) 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          </a:t>
                </a:r>
                <a:r>
                  <a:rPr lang="en-US" altLang="zh-CN" b="1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P</a:t>
                </a:r>
                <a:r>
                  <a:rPr lang="zh-CN" altLang="en-US" b="1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rule(hypothetical premise)</a:t>
                </a:r>
              </a:p>
              <a:p>
                <a:pPr>
                  <a:buFontTx/>
                  <a:buNone/>
                </a:pPr>
                <a:r>
                  <a:rPr lang="zh-CN" altLang="en-US" b="1" dirty="0">
                    <a:sym typeface="Symbol" panose="05050102010706020507" pitchFamily="18" charset="2"/>
                  </a:rPr>
                  <a:t>   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(2)</a:t>
                </a:r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      P</a:t>
                </a:r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rule</a:t>
                </a:r>
                <a:endParaRPr lang="zh-CN" altLang="en-US" b="1" dirty="0"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r>
                  <a:rPr lang="zh-CN" altLang="en-US" b="1" dirty="0">
                    <a:sym typeface="Symbol" panose="05050102010706020507" pitchFamily="18" charset="2"/>
                  </a:rPr>
                  <a:t>   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(3)</a:t>
                </a:r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         T</a:t>
                </a:r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rule and 1,2</a:t>
                </a:r>
              </a:p>
              <a:p>
                <a:pPr>
                  <a:buFontTx/>
                  <a:buNone/>
                </a:pPr>
                <a:r>
                  <a:rPr lang="en-US" altLang="zh-CN" b="1" dirty="0">
                    <a:sym typeface="Symbol" panose="05050102010706020507" pitchFamily="18" charset="2"/>
                  </a:rPr>
                  <a:t>    (4)</a:t>
                </a:r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        P</a:t>
                </a:r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rule</a:t>
                </a:r>
                <a:endParaRPr lang="zh-CN" altLang="en-US" b="1" dirty="0"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r>
                  <a:rPr lang="zh-CN" altLang="en-US" b="1" dirty="0">
                    <a:sym typeface="Symbol" panose="05050102010706020507" pitchFamily="18" charset="2"/>
                  </a:rPr>
                  <a:t>   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(5)</a:t>
                </a:r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b="1" i="1" dirty="0">
                    <a:sym typeface="Symbol" panose="05050102010706020507" pitchFamily="18" charset="2"/>
                  </a:rPr>
                  <a:t>Q</a:t>
                </a:r>
                <a:r>
                  <a:rPr lang="en-US" altLang="zh-CN" b="1" dirty="0">
                    <a:sym typeface="Symbol" panose="05050102010706020507" pitchFamily="18" charset="2"/>
                  </a:rPr>
                  <a:t>             T</a:t>
                </a:r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rule</a:t>
                </a:r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and 3,4</a:t>
                </a:r>
              </a:p>
              <a:p>
                <a:pPr>
                  <a:buFontTx/>
                  <a:buNone/>
                </a:pPr>
                <a:r>
                  <a:rPr lang="en-US" altLang="zh-CN" b="1" dirty="0">
                    <a:sym typeface="Symbol" panose="05050102010706020507" pitchFamily="18" charset="2"/>
                  </a:rPr>
                  <a:t>    (6)</a:t>
                </a:r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      P</a:t>
                </a:r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rule</a:t>
                </a:r>
                <a:endParaRPr lang="zh-CN" altLang="en-US" b="1" dirty="0"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r>
                  <a:rPr lang="zh-CN" altLang="en-US" b="1" dirty="0">
                    <a:sym typeface="Symbol" panose="05050102010706020507" pitchFamily="18" charset="2"/>
                  </a:rPr>
                  <a:t>   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(7)</a:t>
                </a:r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b="1" i="1" dirty="0">
                    <a:sym typeface="Symbol" panose="05050102010706020507" pitchFamily="18" charset="2"/>
                  </a:rPr>
                  <a:t>R</a:t>
                </a:r>
                <a:r>
                  <a:rPr lang="en-US" altLang="zh-CN" b="1" dirty="0">
                    <a:sym typeface="Symbol" panose="05050102010706020507" pitchFamily="18" charset="2"/>
                  </a:rPr>
                  <a:t>             T</a:t>
                </a:r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rule and</a:t>
                </a:r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5,6</a:t>
                </a:r>
              </a:p>
              <a:p>
                <a:pPr>
                  <a:buFontTx/>
                  <a:buNone/>
                </a:pPr>
                <a:r>
                  <a:rPr lang="en-US" altLang="zh-CN" b="1" dirty="0">
                    <a:sym typeface="Symbol" panose="05050102010706020507" pitchFamily="18" charset="2"/>
                  </a:rPr>
                  <a:t>    (8)</a:t>
                </a:r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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     T</a:t>
                </a:r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rule and 1,7 </a:t>
                </a:r>
              </a:p>
              <a:p>
                <a:pPr>
                  <a:buFontTx/>
                  <a:buNone/>
                </a:pPr>
                <a:r>
                  <a:rPr lang="en-US" altLang="zh-CN" b="1" dirty="0">
                    <a:sym typeface="Symbol" panose="05050102010706020507" pitchFamily="18" charset="2"/>
                  </a:rPr>
                  <a:t>    (9)</a:t>
                </a:r>
                <a:r>
                  <a:rPr lang="zh-CN" altLang="en-US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b="1" i="1" dirty="0">
                    <a:sym typeface="Symbol" panose="05050102010706020507" pitchFamily="18" charset="2"/>
                  </a:rPr>
                  <a:t>R</a:t>
                </a:r>
                <a:r>
                  <a:rPr lang="en-US" altLang="zh-CN" b="1" dirty="0">
                    <a:sym typeface="Symbol" panose="05050102010706020507" pitchFamily="18" charset="2"/>
                  </a:rPr>
                  <a:t>             </a:t>
                </a:r>
                <a:r>
                  <a:rPr lang="en-US" altLang="zh-CN" b="1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F</a:t>
                </a:r>
                <a:r>
                  <a:rPr lang="zh-CN" altLang="en-US" b="1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rule and 1,8</a:t>
                </a:r>
              </a:p>
            </p:txBody>
          </p:sp>
        </mc:Choice>
        <mc:Fallback xmlns="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A53BBA01-C9BD-4BED-A12B-84210D7C6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988" y="1063486"/>
                <a:ext cx="8596312" cy="5715000"/>
              </a:xfrm>
              <a:prstGeom prst="rect">
                <a:avLst/>
              </a:prstGeom>
              <a:blipFill>
                <a:blip r:embed="rId3"/>
                <a:stretch>
                  <a:fillRect l="-1489" t="-1919" b="-6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12A88991-7798-4A8F-A8FA-1584B7D3117A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直接证明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F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规则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911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55758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Proof by contradiction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252BD3C6-2BDB-48B7-86AF-3317EBC0127C}"/>
              </a:ext>
            </a:extLst>
          </p:cNvPr>
          <p:cNvSpPr txBox="1">
            <a:spLocks noChangeArrowheads="1"/>
          </p:cNvSpPr>
          <p:nvPr/>
        </p:nvSpPr>
        <p:spPr>
          <a:xfrm>
            <a:off x="2093913" y="1384300"/>
            <a:ext cx="9776957" cy="6019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rgbClr val="0070C0"/>
                </a:solidFill>
                <a:sym typeface="Symbol" panose="05050102010706020507" pitchFamily="18" charset="2"/>
              </a:rPr>
              <a:t>Example 3</a:t>
            </a:r>
            <a:r>
              <a:rPr lang="zh-CN" altLang="en-US" b="1" dirty="0">
                <a:solidFill>
                  <a:srgbClr val="0070C0"/>
                </a:solidFill>
                <a:sym typeface="Symbol" panose="05050102010706020507" pitchFamily="18" charset="2"/>
              </a:rPr>
              <a:t>：</a:t>
            </a:r>
            <a:r>
              <a:rPr lang="en-US" altLang="zh-CN" b="1" dirty="0">
                <a:sym typeface="Symbol" panose="05050102010706020507" pitchFamily="18" charset="2"/>
              </a:rPr>
              <a:t> Four first-class basketball teams in CBA have played several games. The known information is as follows </a:t>
            </a:r>
            <a:r>
              <a:rPr lang="zh-CN" altLang="en-US" b="1" dirty="0">
                <a:sym typeface="Symbol" panose="05050102010706020507" pitchFamily="18" charset="2"/>
              </a:rPr>
              <a:t>：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70C0"/>
                </a:solidFill>
                <a:sym typeface="Symbol" panose="05050102010706020507" pitchFamily="18" charset="2"/>
              </a:rPr>
              <a:t>The premises </a:t>
            </a:r>
            <a:r>
              <a:rPr lang="zh-CN" altLang="en-US" b="1" dirty="0">
                <a:solidFill>
                  <a:srgbClr val="0070C0"/>
                </a:solidFill>
                <a:sym typeface="Symbol" panose="05050102010706020507" pitchFamily="18" charset="2"/>
              </a:rPr>
              <a:t>：</a:t>
            </a:r>
            <a:endParaRPr lang="en-US" altLang="zh-CN" b="1" dirty="0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</a:pPr>
            <a:r>
              <a:rPr lang="en-US" altLang="zh-CN" b="1" dirty="0">
                <a:sym typeface="Symbol" panose="05050102010706020507" pitchFamily="18" charset="2"/>
              </a:rPr>
              <a:t>1</a:t>
            </a:r>
            <a:r>
              <a:rPr lang="zh-CN" altLang="en-US" dirty="0">
                <a:sym typeface="Symbol" panose="05050102010706020507" pitchFamily="18" charset="2"/>
              </a:rPr>
              <a:t>、若辽宁男篮获冠军，则深圳男篮和浙江广厦男篮获得亚军</a:t>
            </a:r>
            <a:endParaRPr lang="en-US" altLang="zh-CN" dirty="0"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</a:pPr>
            <a:r>
              <a:rPr lang="en-US" altLang="zh-CN" b="1" dirty="0">
                <a:sym typeface="Symbol" panose="05050102010706020507" pitchFamily="18" charset="2"/>
              </a:rPr>
              <a:t>2</a:t>
            </a:r>
            <a:r>
              <a:rPr lang="zh-CN" altLang="en-US" dirty="0">
                <a:sym typeface="Symbol" panose="05050102010706020507" pitchFamily="18" charset="2"/>
              </a:rPr>
              <a:t>、若深圳男篮获亚军，则辽宁男篮不能获冠军</a:t>
            </a:r>
            <a:endParaRPr lang="en-US" altLang="zh-CN" dirty="0"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</a:pPr>
            <a:r>
              <a:rPr lang="en-US" altLang="zh-CN" b="1" dirty="0">
                <a:sym typeface="Symbol" panose="05050102010706020507" pitchFamily="18" charset="2"/>
              </a:rPr>
              <a:t>3</a:t>
            </a:r>
            <a:r>
              <a:rPr lang="zh-CN" altLang="en-US" dirty="0">
                <a:sym typeface="Symbol" panose="05050102010706020507" pitchFamily="18" charset="2"/>
              </a:rPr>
              <a:t>、若广东男篮获亚军，则浙江广厦不能获亚军</a:t>
            </a:r>
            <a:endParaRPr lang="en-US" altLang="zh-CN" dirty="0"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</a:pPr>
            <a:r>
              <a:rPr lang="en-US" altLang="zh-CN" b="1" dirty="0">
                <a:sym typeface="Symbol" panose="05050102010706020507" pitchFamily="18" charset="2"/>
              </a:rPr>
              <a:t>4</a:t>
            </a:r>
            <a:r>
              <a:rPr lang="zh-CN" altLang="en-US" dirty="0">
                <a:sym typeface="Symbol" panose="05050102010706020507" pitchFamily="18" charset="2"/>
              </a:rPr>
              <a:t>、最后辽宁男篮获冠军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70C0"/>
                </a:solidFill>
                <a:sym typeface="Symbol" panose="05050102010706020507" pitchFamily="18" charset="2"/>
              </a:rPr>
              <a:t>The conclusion </a:t>
            </a:r>
            <a:r>
              <a:rPr lang="zh-CN" altLang="en-US" b="1" dirty="0">
                <a:solidFill>
                  <a:srgbClr val="0070C0"/>
                </a:solidFill>
                <a:sym typeface="Symbol" panose="05050102010706020507" pitchFamily="18" charset="2"/>
              </a:rPr>
              <a:t>：</a:t>
            </a:r>
            <a:r>
              <a:rPr lang="en-US" altLang="zh-CN" b="1" dirty="0">
                <a:sym typeface="Symbol" panose="05050102010706020507" pitchFamily="18" charset="2"/>
              </a:rPr>
              <a:t>5</a:t>
            </a:r>
            <a:r>
              <a:rPr lang="zh-CN" altLang="en-US" dirty="0">
                <a:sym typeface="Symbol" panose="05050102010706020507" pitchFamily="18" charset="2"/>
              </a:rPr>
              <a:t>、广东男篮未获亚军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E2D9AF8-EB84-4A3D-B3AA-373C6E6B0738}"/>
              </a:ext>
            </a:extLst>
          </p:cNvPr>
          <p:cNvSpPr/>
          <p:nvPr/>
        </p:nvSpPr>
        <p:spPr>
          <a:xfrm>
            <a:off x="0" y="1052669"/>
            <a:ext cx="1706880" cy="53892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直接证明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50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55758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Proof by contradiction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3C83B0AB-C990-4F35-9FD0-524839392A3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790704" y="960437"/>
                <a:ext cx="10254332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sym typeface="Symbol" panose="05050102010706020507" pitchFamily="18" charset="2"/>
                  </a:rPr>
                  <a:t>Prove that 5 can be derived by {1</a:t>
                </a:r>
                <a:r>
                  <a:rPr lang="zh-CN" altLang="en-US" b="1" dirty="0">
                    <a:sym typeface="Symbol" panose="05050102010706020507" pitchFamily="18" charset="2"/>
                  </a:rPr>
                  <a:t>、</a:t>
                </a:r>
                <a:r>
                  <a:rPr lang="en-US" altLang="zh-CN" b="1" dirty="0">
                    <a:sym typeface="Symbol" panose="05050102010706020507" pitchFamily="18" charset="2"/>
                  </a:rPr>
                  <a:t>2</a:t>
                </a:r>
                <a:r>
                  <a:rPr lang="zh-CN" altLang="en-US" b="1" dirty="0">
                    <a:sym typeface="Symbol" panose="05050102010706020507" pitchFamily="18" charset="2"/>
                  </a:rPr>
                  <a:t>、</a:t>
                </a:r>
                <a:r>
                  <a:rPr lang="en-US" altLang="zh-CN" b="1" dirty="0">
                    <a:sym typeface="Symbol" panose="05050102010706020507" pitchFamily="18" charset="2"/>
                  </a:rPr>
                  <a:t>3</a:t>
                </a:r>
                <a:r>
                  <a:rPr lang="zh-CN" altLang="en-US" b="1" dirty="0">
                    <a:sym typeface="Symbol" panose="05050102010706020507" pitchFamily="18" charset="2"/>
                  </a:rPr>
                  <a:t>、</a:t>
                </a:r>
                <a:r>
                  <a:rPr lang="en-US" altLang="zh-CN" b="1" dirty="0">
                    <a:sym typeface="Symbol" panose="05050102010706020507" pitchFamily="18" charset="2"/>
                  </a:rPr>
                  <a:t>4}</a:t>
                </a:r>
              </a:p>
              <a:p>
                <a:r>
                  <a:rPr lang="en-US" altLang="zh-CN" sz="2400" b="1" dirty="0">
                    <a:solidFill>
                      <a:srgbClr val="7030A0"/>
                    </a:solidFill>
                    <a:sym typeface="Symbol" panose="05050102010706020507" pitchFamily="18" charset="2"/>
                  </a:rPr>
                  <a:t>Solution</a:t>
                </a:r>
                <a:r>
                  <a:rPr lang="zh-CN" altLang="en-US" sz="2400" b="1" dirty="0">
                    <a:solidFill>
                      <a:srgbClr val="7030A0"/>
                    </a:solidFill>
                    <a:sym typeface="Symbol" panose="05050102010706020507" pitchFamily="18" charset="2"/>
                  </a:rPr>
                  <a:t>：</a:t>
                </a:r>
                <a:r>
                  <a:rPr lang="en-US" altLang="zh-CN" sz="2400" dirty="0">
                    <a:solidFill>
                      <a:srgbClr val="7030A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zh-CN" sz="2400" dirty="0">
                    <a:sym typeface="Symbol" panose="05050102010706020507" pitchFamily="18" charset="2"/>
                  </a:rPr>
                  <a:t>First, the proposition is symbolized</a:t>
                </a:r>
                <a:endParaRPr lang="zh-CN" altLang="en-US" sz="2400" b="1" dirty="0"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r>
                  <a:rPr lang="zh-CN" altLang="en-US" sz="2400" b="1" dirty="0">
                    <a:sym typeface="Symbol" panose="05050102010706020507" pitchFamily="18" charset="2"/>
                  </a:rPr>
                  <a:t>  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Let   </a:t>
                </a:r>
                <a:r>
                  <a:rPr lang="en-US" altLang="zh-CN" sz="2400" b="1" i="1" dirty="0">
                    <a:sym typeface="Symbol" panose="05050102010706020507" pitchFamily="18" charset="2"/>
                  </a:rPr>
                  <a:t>P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：辽宁男篮获冠军        </a:t>
                </a:r>
                <a:r>
                  <a:rPr lang="en-US" altLang="zh-CN" sz="2400" b="1" i="1" dirty="0">
                    <a:sym typeface="Symbol" panose="05050102010706020507" pitchFamily="18" charset="2"/>
                  </a:rPr>
                  <a:t>Q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：浙江广厦获亚军</a:t>
                </a:r>
              </a:p>
              <a:p>
                <a:pPr>
                  <a:buFontTx/>
                  <a:buNone/>
                </a:pPr>
                <a:r>
                  <a:rPr lang="zh-CN" altLang="en-US" sz="2400" b="1" dirty="0">
                    <a:sym typeface="Symbol" panose="05050102010706020507" pitchFamily="18" charset="2"/>
                  </a:rPr>
                  <a:t>          </a:t>
                </a:r>
                <a:r>
                  <a:rPr lang="en-US" altLang="zh-CN" sz="2400" b="1" i="1" dirty="0">
                    <a:sym typeface="Symbol" panose="05050102010706020507" pitchFamily="18" charset="2"/>
                  </a:rPr>
                  <a:t>R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：深圳男篮获亚军         </a:t>
                </a:r>
                <a:r>
                  <a:rPr lang="en-US" altLang="zh-CN" sz="2400" b="1" i="1" dirty="0">
                    <a:sym typeface="Symbol" panose="05050102010706020507" pitchFamily="18" charset="2"/>
                  </a:rPr>
                  <a:t>S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：广东男篮获亚军</a:t>
                </a:r>
              </a:p>
              <a:p>
                <a:r>
                  <a:rPr lang="en-US" altLang="zh-CN" dirty="0">
                    <a:sym typeface="Symbol" panose="05050102010706020507" pitchFamily="18" charset="2"/>
                  </a:rPr>
                  <a:t>So the problem can be symbolized as </a:t>
                </a:r>
                <a:r>
                  <a:rPr lang="zh-CN" altLang="en-US" b="1" dirty="0">
                    <a:sym typeface="Symbol" panose="05050102010706020507" pitchFamily="18" charset="2"/>
                  </a:rPr>
                  <a:t>：</a:t>
                </a:r>
              </a:p>
              <a:p>
                <a:pPr lvl="1"/>
                <a:r>
                  <a:rPr lang="en-US" altLang="zh-CN" b="1" dirty="0">
                    <a:sym typeface="Symbol" panose="05050102010706020507" pitchFamily="18" charset="2"/>
                  </a:rPr>
                  <a:t>1</a:t>
                </a:r>
                <a:r>
                  <a:rPr lang="zh-CN" altLang="en-US" b="1" dirty="0">
                    <a:sym typeface="Symbol" panose="05050102010706020507" pitchFamily="18" charset="2"/>
                  </a:rPr>
                  <a:t>、若辽宁男篮获冠军，则浙江广厦和深圳男篮获得亚军</a:t>
                </a:r>
                <a:endParaRPr lang="en-US" altLang="zh-CN" b="1" dirty="0">
                  <a:sym typeface="Symbol" panose="05050102010706020507" pitchFamily="18" charset="2"/>
                </a:endParaRPr>
              </a:p>
              <a:p>
                <a:pPr marL="457200" lvl="1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(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 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b="1" dirty="0">
                    <a:sym typeface="Symbol" panose="05050102010706020507" pitchFamily="18" charset="2"/>
                  </a:rPr>
                  <a:t> </a:t>
                </a:r>
              </a:p>
              <a:p>
                <a:pPr marL="57150" indent="0" algn="ctr"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sym typeface="Symbol" panose="05050102010706020507" pitchFamily="18" charset="2"/>
                  </a:rPr>
                  <a:t>/*</a:t>
                </a:r>
                <a:r>
                  <a:rPr lang="zh-CN" altLang="en-US" sz="2400" b="1" dirty="0">
                    <a:sym typeface="Symbol" panose="05050102010706020507" pitchFamily="18" charset="2"/>
                  </a:rPr>
                  <a:t>注意这里自然语言中的和表示排斥或，所以用来表示*</a:t>
                </a:r>
                <a:r>
                  <a:rPr lang="en-US" altLang="zh-CN" sz="2400" b="1" dirty="0">
                    <a:sym typeface="Symbol" panose="05050102010706020507" pitchFamily="18" charset="2"/>
                  </a:rPr>
                  <a:t>/ </a:t>
                </a:r>
                <a:endParaRPr lang="en-US" altLang="zh-CN" sz="2400" b="1" dirty="0">
                  <a:solidFill>
                    <a:srgbClr val="0070C0"/>
                  </a:solidFill>
                  <a:sym typeface="Symbol" panose="05050102010706020507" pitchFamily="18" charset="2"/>
                </a:endParaRPr>
              </a:p>
              <a:p>
                <a:pPr lvl="1"/>
                <a:r>
                  <a:rPr lang="en-US" altLang="zh-CN" b="1" dirty="0">
                    <a:sym typeface="Symbol" panose="05050102010706020507" pitchFamily="18" charset="2"/>
                  </a:rPr>
                  <a:t>2</a:t>
                </a:r>
                <a:r>
                  <a:rPr lang="zh-CN" altLang="en-US" b="1" dirty="0">
                    <a:sym typeface="Symbol" panose="05050102010706020507" pitchFamily="18" charset="2"/>
                  </a:rPr>
                  <a:t>、若深圳男篮获亚军，则辽宁男篮不能获冠军</a:t>
                </a:r>
                <a:endParaRPr lang="en-US" altLang="zh-CN" b="1" dirty="0">
                  <a:sym typeface="Symbol" panose="05050102010706020507" pitchFamily="18" charset="2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</m:t>
                      </m:r>
                      <m:r>
                        <a:rPr lang="en-US" altLang="zh-CN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</m:oMath>
                  </m:oMathPara>
                </a14:m>
                <a:endParaRPr lang="en-US" altLang="zh-CN" b="1" dirty="0">
                  <a:solidFill>
                    <a:srgbClr val="0070C0"/>
                  </a:solidFill>
                  <a:sym typeface="Symbol" panose="05050102010706020507" pitchFamily="18" charset="2"/>
                </a:endParaRPr>
              </a:p>
              <a:p>
                <a:pPr lvl="1"/>
                <a:r>
                  <a:rPr lang="en-US" altLang="zh-CN" b="1" dirty="0">
                    <a:sym typeface="Symbol" panose="05050102010706020507" pitchFamily="18" charset="2"/>
                  </a:rPr>
                  <a:t>3</a:t>
                </a:r>
                <a:r>
                  <a:rPr lang="zh-CN" altLang="en-US" b="1" dirty="0">
                    <a:sym typeface="Symbol" panose="05050102010706020507" pitchFamily="18" charset="2"/>
                  </a:rPr>
                  <a:t>、若广东男篮获亚军，则浙江广厦不能获亚军</a:t>
                </a:r>
                <a:endParaRPr lang="en-US" altLang="zh-CN" b="1" dirty="0">
                  <a:sym typeface="Symbol" panose="05050102010706020507" pitchFamily="18" charset="2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𝑺</m:t>
                      </m:r>
                      <m:r>
                        <a:rPr lang="en-US" altLang="zh-CN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</m:t>
                      </m:r>
                      <m:r>
                        <a:rPr lang="en-US" altLang="zh-CN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</m:oMath>
                  </m:oMathPara>
                </a14:m>
                <a:endParaRPr lang="en-US" altLang="zh-CN" b="1" dirty="0">
                  <a:solidFill>
                    <a:srgbClr val="0070C0"/>
                  </a:solidFill>
                  <a:sym typeface="Symbol" panose="05050102010706020507" pitchFamily="18" charset="2"/>
                </a:endParaRPr>
              </a:p>
              <a:p>
                <a:pPr lvl="1"/>
                <a:r>
                  <a:rPr lang="en-US" altLang="zh-CN" b="1" dirty="0">
                    <a:sym typeface="Symbol" panose="05050102010706020507" pitchFamily="18" charset="2"/>
                  </a:rPr>
                  <a:t>4</a:t>
                </a:r>
                <a:r>
                  <a:rPr lang="zh-CN" altLang="en-US" b="1" dirty="0">
                    <a:sym typeface="Symbol" panose="05050102010706020507" pitchFamily="18" charset="2"/>
                  </a:rPr>
                  <a:t>、最后辽宁男篮获冠军：</a:t>
                </a:r>
                <a:r>
                  <a:rPr lang="en-US" altLang="zh-CN" b="1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zh-CN" altLang="en-US" b="1" dirty="0">
                  <a:sym typeface="Symbol" panose="05050102010706020507" pitchFamily="18" charset="2"/>
                </a:endParaRPr>
              </a:p>
              <a:p>
                <a:pPr lvl="1"/>
                <a:r>
                  <a:rPr lang="en-US" altLang="zh-CN" b="1" dirty="0">
                    <a:sym typeface="Symbol" panose="05050102010706020507" pitchFamily="18" charset="2"/>
                  </a:rPr>
                  <a:t>5</a:t>
                </a:r>
                <a:r>
                  <a:rPr lang="zh-CN" altLang="en-US" b="1" dirty="0">
                    <a:sym typeface="Symbol" panose="05050102010706020507" pitchFamily="18" charset="2"/>
                  </a:rPr>
                  <a:t>、广东男篮未获亚军：</a:t>
                </a:r>
                <a:r>
                  <a:rPr lang="en-US" altLang="zh-CN" b="1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</m:oMath>
                </a14:m>
                <a:endParaRPr lang="en-US" altLang="zh-C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3C83B0AB-C990-4F35-9FD0-524839392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704" y="960437"/>
                <a:ext cx="10254332" cy="5715000"/>
              </a:xfrm>
              <a:prstGeom prst="rect">
                <a:avLst/>
              </a:prstGeom>
              <a:blipFill>
                <a:blip r:embed="rId3"/>
                <a:stretch>
                  <a:fillRect l="-1070" t="-2028" b="-4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849EEBC6-2672-4F7C-91C7-3077B5E9E16B}"/>
              </a:ext>
            </a:extLst>
          </p:cNvPr>
          <p:cNvSpPr/>
          <p:nvPr/>
        </p:nvSpPr>
        <p:spPr>
          <a:xfrm>
            <a:off x="0" y="1052669"/>
            <a:ext cx="1706880" cy="53892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直接证明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435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55758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Proof by contradiction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49EEBC6-2672-4F7C-91C7-3077B5E9E16B}"/>
              </a:ext>
            </a:extLst>
          </p:cNvPr>
          <p:cNvSpPr/>
          <p:nvPr/>
        </p:nvSpPr>
        <p:spPr>
          <a:xfrm>
            <a:off x="0" y="1052669"/>
            <a:ext cx="1706880" cy="53892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直接证明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58724562-06A2-49EA-A99E-BA4D8D3E6C8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389413" y="1145332"/>
                <a:ext cx="9144000" cy="6741368"/>
              </a:xfrm>
              <a:prstGeom prst="rect">
                <a:avLst/>
              </a:prstGeom>
              <a:noFill/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Tx/>
                  <a:buNone/>
                </a:pPr>
                <a:r>
                  <a:rPr lang="en-US" altLang="zh-CN" sz="2000" b="1" dirty="0">
                    <a:sym typeface="Symbol" panose="05050102010706020507" pitchFamily="18" charset="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(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 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sz="2000" b="1" dirty="0">
                    <a:sym typeface="Symbol" panose="05050102010706020507" pitchFamily="18" charset="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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</m:oMath>
                </a14:m>
                <a:r>
                  <a:rPr lang="en-US" altLang="zh-CN" sz="2000" b="1" dirty="0">
                    <a:sym typeface="Symbol" panose="05050102010706020507" pitchFamily="18" charset="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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000" b="1" dirty="0">
                    <a:sym typeface="Symbol" panose="05050102010706020507" pitchFamily="18" charset="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 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</m:oMath>
                </a14:m>
                <a:endParaRPr lang="en-US" altLang="zh-CN" sz="2000" b="1" dirty="0">
                  <a:sym typeface="Symbol" panose="05050102010706020507" pitchFamily="18" charset="2"/>
                </a:endParaRPr>
              </a:p>
              <a:p>
                <a:pPr marL="0" indent="-457200">
                  <a:buNone/>
                </a:pPr>
                <a:r>
                  <a:rPr lang="en-US" altLang="zh-CN" sz="2000" b="1" dirty="0">
                    <a:sym typeface="Symbol" panose="05050102010706020507" pitchFamily="18" charset="2"/>
                  </a:rPr>
                  <a:t>      	1</a:t>
                </a:r>
                <a:r>
                  <a:rPr lang="zh-CN" altLang="en-US" sz="2000" b="1" dirty="0"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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</m:oMath>
                </a14:m>
                <a:r>
                  <a:rPr lang="en-US" altLang="zh-CN" sz="2000" b="1" dirty="0">
                    <a:sym typeface="Symbol" panose="05050102010706020507" pitchFamily="18" charset="2"/>
                  </a:rPr>
                  <a:t>	             </a:t>
                </a:r>
                <a:r>
                  <a:rPr lang="en-US" altLang="zh-CN" sz="2000" b="1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P rule(</a:t>
                </a:r>
                <a:r>
                  <a:rPr lang="en-US" altLang="zh-CN" sz="2000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hypothetical premise)</a:t>
                </a:r>
              </a:p>
              <a:p>
                <a:pPr marL="0" indent="-457200">
                  <a:buNone/>
                </a:pPr>
                <a:r>
                  <a:rPr lang="zh-CN" altLang="en-US" sz="2000" b="1" dirty="0">
                    <a:sym typeface="Symbol" panose="05050102010706020507" pitchFamily="18" charset="2"/>
                  </a:rPr>
                  <a:t>    </a:t>
                </a:r>
                <a:r>
                  <a:rPr lang="en-US" altLang="zh-CN" sz="2000" b="1" dirty="0">
                    <a:sym typeface="Symbol" panose="05050102010706020507" pitchFamily="18" charset="2"/>
                  </a:rPr>
                  <a:t>	2</a:t>
                </a:r>
                <a:r>
                  <a:rPr lang="zh-CN" altLang="en-US" sz="2000" b="1" dirty="0"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</m:oMath>
                </a14:m>
                <a:r>
                  <a:rPr lang="en-US" altLang="zh-CN" sz="2000" b="1" dirty="0">
                    <a:sym typeface="Symbol" panose="05050102010706020507" pitchFamily="18" charset="2"/>
                  </a:rPr>
                  <a:t> 	                	T rule</a:t>
                </a:r>
                <a:r>
                  <a:rPr lang="zh-CN" altLang="en-US" sz="2000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sz="2000" b="1" dirty="0">
                    <a:sym typeface="Symbol" panose="05050102010706020507" pitchFamily="18" charset="2"/>
                  </a:rPr>
                  <a:t>and 1</a:t>
                </a:r>
              </a:p>
              <a:p>
                <a:pPr marL="0" indent="-457200">
                  <a:buNone/>
                </a:pPr>
                <a:r>
                  <a:rPr lang="en-US" altLang="zh-CN" sz="2000" b="1" dirty="0">
                    <a:sym typeface="Symbol" panose="05050102010706020507" pitchFamily="18" charset="2"/>
                  </a:rPr>
                  <a:t>    	3</a:t>
                </a:r>
                <a:r>
                  <a:rPr lang="zh-CN" altLang="en-US" sz="2000" b="1" dirty="0"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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            </m:t>
                    </m:r>
                  </m:oMath>
                </a14:m>
                <a:r>
                  <a:rPr lang="en-US" altLang="zh-CN" sz="2000" b="1" dirty="0">
                    <a:sym typeface="Symbol" panose="05050102010706020507" pitchFamily="18" charset="2"/>
                  </a:rPr>
                  <a:t>	</a:t>
                </a:r>
                <a:r>
                  <a:rPr lang="en-US" altLang="zh-CN" sz="2000" dirty="0">
                    <a:sym typeface="Symbol" panose="05050102010706020507" pitchFamily="18" charset="2"/>
                  </a:rPr>
                  <a:t>P rule</a:t>
                </a:r>
                <a:r>
                  <a:rPr lang="zh-CN" altLang="en-US" sz="2000" dirty="0">
                    <a:sym typeface="Symbol" panose="05050102010706020507" pitchFamily="18" charset="2"/>
                  </a:rPr>
                  <a:t> </a:t>
                </a:r>
                <a:endParaRPr lang="zh-CN" altLang="en-US" sz="2000" b="1" dirty="0">
                  <a:sym typeface="Symbol" panose="05050102010706020507" pitchFamily="18" charset="2"/>
                </a:endParaRPr>
              </a:p>
              <a:p>
                <a:pPr marL="0" indent="-457200">
                  <a:buNone/>
                </a:pPr>
                <a:r>
                  <a:rPr lang="zh-CN" altLang="en-US" sz="2000" b="1" dirty="0">
                    <a:sym typeface="Symbol" panose="05050102010706020507" pitchFamily="18" charset="2"/>
                  </a:rPr>
                  <a:t>          </a:t>
                </a:r>
                <a:r>
                  <a:rPr lang="en-US" altLang="zh-CN" sz="2000" b="1" dirty="0">
                    <a:sym typeface="Symbol" panose="05050102010706020507" pitchFamily="18" charset="2"/>
                  </a:rPr>
                  <a:t>	4</a:t>
                </a:r>
                <a:r>
                  <a:rPr lang="zh-CN" altLang="en-US" sz="2000" b="1" dirty="0"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r>
                  <a:rPr lang="en-US" altLang="zh-CN" sz="2000" b="1" dirty="0">
                    <a:sym typeface="Symbol" panose="05050102010706020507" pitchFamily="18" charset="2"/>
                  </a:rPr>
                  <a:t>              		</a:t>
                </a:r>
                <a:r>
                  <a:rPr lang="en-US" altLang="zh-CN" sz="2000" dirty="0">
                    <a:sym typeface="Symbol" panose="05050102010706020507" pitchFamily="18" charset="2"/>
                  </a:rPr>
                  <a:t>T rule</a:t>
                </a:r>
                <a:r>
                  <a:rPr lang="zh-CN" altLang="en-US" sz="2000" dirty="0">
                    <a:sym typeface="Symbol" panose="05050102010706020507" pitchFamily="18" charset="2"/>
                  </a:rPr>
                  <a:t> </a:t>
                </a:r>
                <a:r>
                  <a:rPr lang="en-US" altLang="zh-CN" sz="2000" dirty="0">
                    <a:sym typeface="Symbol" panose="05050102010706020507" pitchFamily="18" charset="2"/>
                  </a:rPr>
                  <a:t>2 and 3</a:t>
                </a:r>
                <a:endParaRPr lang="en-US" altLang="zh-CN" sz="2000" b="1" dirty="0">
                  <a:sym typeface="Symbol" panose="05050102010706020507" pitchFamily="18" charset="2"/>
                </a:endParaRPr>
              </a:p>
              <a:p>
                <a:pPr marL="0" indent="-457200">
                  <a:buNone/>
                </a:pPr>
                <a:r>
                  <a:rPr lang="en-US" altLang="zh-CN" sz="2000" b="1" dirty="0">
                    <a:sym typeface="Symbol" panose="05050102010706020507" pitchFamily="18" charset="2"/>
                  </a:rPr>
                  <a:t>          	5</a:t>
                </a:r>
                <a:r>
                  <a:rPr lang="zh-CN" altLang="en-US" sz="2000" b="1" dirty="0"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</m:oMath>
                </a14:m>
                <a:r>
                  <a:rPr lang="en-US" altLang="zh-CN" sz="2000" b="1" dirty="0">
                    <a:sym typeface="Symbol" panose="05050102010706020507" pitchFamily="18" charset="2"/>
                  </a:rPr>
                  <a:t>                 		</a:t>
                </a:r>
                <a:r>
                  <a:rPr lang="en-US" altLang="zh-CN" sz="2000" dirty="0">
                    <a:sym typeface="Symbol" panose="05050102010706020507" pitchFamily="18" charset="2"/>
                  </a:rPr>
                  <a:t>P rule</a:t>
                </a:r>
                <a:r>
                  <a:rPr lang="zh-CN" altLang="en-US" sz="2000" dirty="0">
                    <a:sym typeface="Symbol" panose="05050102010706020507" pitchFamily="18" charset="2"/>
                  </a:rPr>
                  <a:t> </a:t>
                </a:r>
                <a:endParaRPr lang="zh-CN" altLang="en-US" sz="2000" b="1" dirty="0">
                  <a:sym typeface="Symbol" panose="05050102010706020507" pitchFamily="18" charset="2"/>
                </a:endParaRPr>
              </a:p>
              <a:p>
                <a:pPr marL="0" indent="-457200">
                  <a:buNone/>
                </a:pPr>
                <a:r>
                  <a:rPr lang="zh-CN" altLang="en-US" sz="2000" b="1" dirty="0">
                    <a:sym typeface="Symbol" panose="05050102010706020507" pitchFamily="18" charset="2"/>
                  </a:rPr>
                  <a:t>     </a:t>
                </a:r>
                <a:r>
                  <a:rPr lang="en-US" altLang="zh-CN" sz="2000" b="1" dirty="0">
                    <a:sym typeface="Symbol" panose="05050102010706020507" pitchFamily="18" charset="2"/>
                  </a:rPr>
                  <a:t>	6</a:t>
                </a:r>
                <a:r>
                  <a:rPr lang="zh-CN" altLang="en-US" sz="2000" b="1" dirty="0"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(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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sz="2000" b="1" dirty="0">
                    <a:sym typeface="Symbol" panose="05050102010706020507" pitchFamily="18" charset="2"/>
                  </a:rPr>
                  <a:t> 		</a:t>
                </a:r>
                <a:r>
                  <a:rPr lang="en-US" altLang="zh-CN" sz="2000" dirty="0">
                    <a:sym typeface="Symbol" panose="05050102010706020507" pitchFamily="18" charset="2"/>
                  </a:rPr>
                  <a:t>P rule</a:t>
                </a:r>
                <a:r>
                  <a:rPr lang="zh-CN" altLang="en-US" sz="2000" dirty="0">
                    <a:sym typeface="Symbol" panose="05050102010706020507" pitchFamily="18" charset="2"/>
                  </a:rPr>
                  <a:t> </a:t>
                </a:r>
                <a:endParaRPr lang="zh-CN" altLang="en-US" sz="2000" b="1" dirty="0">
                  <a:sym typeface="Symbol" panose="05050102010706020507" pitchFamily="18" charset="2"/>
                </a:endParaRPr>
              </a:p>
              <a:p>
                <a:pPr marL="0" indent="-457200">
                  <a:buNone/>
                </a:pPr>
                <a:r>
                  <a:rPr lang="zh-CN" altLang="en-US" sz="2000" b="1" dirty="0">
                    <a:sym typeface="Symbol" panose="05050102010706020507" pitchFamily="18" charset="2"/>
                  </a:rPr>
                  <a:t>     </a:t>
                </a:r>
                <a:r>
                  <a:rPr lang="en-US" altLang="zh-CN" sz="2000" b="1" dirty="0">
                    <a:sym typeface="Symbol" panose="05050102010706020507" pitchFamily="18" charset="2"/>
                  </a:rPr>
                  <a:t>	7</a:t>
                </a:r>
                <a:r>
                  <a:rPr lang="zh-CN" altLang="en-US" sz="2000" b="1" dirty="0"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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r>
                  <a:rPr lang="en-US" altLang="zh-CN" sz="2000" b="1" dirty="0">
                    <a:sym typeface="Symbol" panose="05050102010706020507" pitchFamily="18" charset="2"/>
                  </a:rPr>
                  <a:t>              	</a:t>
                </a:r>
                <a:r>
                  <a:rPr lang="en-US" altLang="zh-CN" sz="2000" dirty="0">
                    <a:sym typeface="Symbol" panose="05050102010706020507" pitchFamily="18" charset="2"/>
                  </a:rPr>
                  <a:t>T rule</a:t>
                </a:r>
                <a:r>
                  <a:rPr lang="zh-CN" altLang="en-US" sz="2000" dirty="0">
                    <a:sym typeface="Symbol" panose="05050102010706020507" pitchFamily="18" charset="2"/>
                  </a:rPr>
                  <a:t> </a:t>
                </a:r>
                <a:r>
                  <a:rPr lang="en-US" altLang="zh-CN" sz="2000" dirty="0">
                    <a:sym typeface="Symbol" panose="05050102010706020507" pitchFamily="18" charset="2"/>
                  </a:rPr>
                  <a:t>5 and 6</a:t>
                </a:r>
                <a:endParaRPr lang="en-US" altLang="zh-CN" sz="2000" b="1" dirty="0">
                  <a:sym typeface="Symbol" panose="05050102010706020507" pitchFamily="18" charset="2"/>
                </a:endParaRPr>
              </a:p>
              <a:p>
                <a:pPr marL="0" indent="-457200">
                  <a:buNone/>
                </a:pPr>
                <a:r>
                  <a:rPr lang="en-US" altLang="zh-CN" sz="2000" b="1" dirty="0">
                    <a:sym typeface="Symbol" panose="05050102010706020507" pitchFamily="18" charset="2"/>
                  </a:rPr>
                  <a:t>      	8</a:t>
                </a:r>
                <a:r>
                  <a:rPr lang="zh-CN" altLang="en-US" sz="2000" b="1" dirty="0"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r>
                  <a:rPr lang="en-US" altLang="zh-CN" sz="2000" b="1" dirty="0">
                    <a:sym typeface="Symbol" panose="05050102010706020507" pitchFamily="18" charset="2"/>
                  </a:rPr>
                  <a:t>               		</a:t>
                </a:r>
                <a:r>
                  <a:rPr lang="en-US" altLang="zh-CN" sz="2000" dirty="0">
                    <a:sym typeface="Symbol" panose="05050102010706020507" pitchFamily="18" charset="2"/>
                  </a:rPr>
                  <a:t>T rule</a:t>
                </a:r>
                <a:r>
                  <a:rPr lang="zh-CN" altLang="en-US" sz="2000" dirty="0">
                    <a:sym typeface="Symbol" panose="05050102010706020507" pitchFamily="18" charset="2"/>
                  </a:rPr>
                  <a:t> </a:t>
                </a:r>
                <a:r>
                  <a:rPr lang="en-US" altLang="zh-CN" sz="2000" dirty="0">
                    <a:sym typeface="Symbol" panose="05050102010706020507" pitchFamily="18" charset="2"/>
                  </a:rPr>
                  <a:t>4 and 7</a:t>
                </a:r>
                <a:endParaRPr lang="en-US" altLang="zh-CN" sz="2000" b="1" dirty="0">
                  <a:sym typeface="Symbol" panose="05050102010706020507" pitchFamily="18" charset="2"/>
                </a:endParaRPr>
              </a:p>
              <a:p>
                <a:pPr marL="0" indent="-457200">
                  <a:buNone/>
                </a:pPr>
                <a:r>
                  <a:rPr lang="en-US" altLang="zh-CN" sz="2000" b="1" dirty="0">
                    <a:sym typeface="Symbol" panose="05050102010706020507" pitchFamily="18" charset="2"/>
                  </a:rPr>
                  <a:t>     	9</a:t>
                </a:r>
                <a:r>
                  <a:rPr lang="zh-CN" altLang="en-US" sz="2000" b="1" dirty="0"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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000" b="1" dirty="0">
                    <a:sym typeface="Symbol" panose="05050102010706020507" pitchFamily="18" charset="2"/>
                  </a:rPr>
                  <a:t>		</a:t>
                </a:r>
                <a:r>
                  <a:rPr lang="en-US" altLang="zh-CN" sz="2000" dirty="0">
                    <a:sym typeface="Symbol" panose="05050102010706020507" pitchFamily="18" charset="2"/>
                  </a:rPr>
                  <a:t>P rule</a:t>
                </a:r>
                <a:r>
                  <a:rPr lang="zh-CN" altLang="en-US" sz="2000" dirty="0">
                    <a:sym typeface="Symbol" panose="05050102010706020507" pitchFamily="18" charset="2"/>
                  </a:rPr>
                  <a:t> </a:t>
                </a:r>
                <a:endParaRPr lang="en-US" altLang="zh-CN" sz="2000" b="1" dirty="0">
                  <a:sym typeface="Symbol" panose="05050102010706020507" pitchFamily="18" charset="2"/>
                </a:endParaRPr>
              </a:p>
              <a:p>
                <a:pPr marL="0" indent="-457200">
                  <a:buNone/>
                </a:pPr>
                <a:r>
                  <a:rPr lang="en-US" altLang="zh-CN" sz="2000" b="1" dirty="0">
                    <a:sym typeface="Symbol" panose="05050102010706020507" pitchFamily="18" charset="2"/>
                  </a:rPr>
                  <a:t>     	10</a:t>
                </a:r>
                <a:r>
                  <a:rPr lang="zh-CN" altLang="en-US" sz="2000" b="1" dirty="0"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sz="20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0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       </m:t>
                    </m:r>
                  </m:oMath>
                </a14:m>
                <a:r>
                  <a:rPr lang="en-US" altLang="zh-CN" sz="2000" b="1" dirty="0">
                    <a:sym typeface="Symbol" panose="05050102010706020507" pitchFamily="18" charset="2"/>
                  </a:rPr>
                  <a:t>		</a:t>
                </a:r>
                <a:r>
                  <a:rPr lang="en-US" altLang="zh-CN" sz="2000" dirty="0">
                    <a:sym typeface="Symbol" panose="05050102010706020507" pitchFamily="18" charset="2"/>
                  </a:rPr>
                  <a:t>T rule</a:t>
                </a:r>
                <a:r>
                  <a:rPr lang="zh-CN" altLang="en-US" sz="2000" dirty="0">
                    <a:sym typeface="Symbol" panose="05050102010706020507" pitchFamily="18" charset="2"/>
                  </a:rPr>
                  <a:t> </a:t>
                </a:r>
                <a:r>
                  <a:rPr lang="en-US" altLang="zh-CN" sz="2000" dirty="0">
                    <a:sym typeface="Symbol" panose="05050102010706020507" pitchFamily="18" charset="2"/>
                  </a:rPr>
                  <a:t>8 and 9</a:t>
                </a:r>
                <a:endParaRPr lang="en-US" altLang="zh-CN" sz="2000" b="1" dirty="0">
                  <a:sym typeface="Symbol" panose="05050102010706020507" pitchFamily="18" charset="2"/>
                </a:endParaRPr>
              </a:p>
              <a:p>
                <a:pPr marL="0" indent="-457200">
                  <a:buNone/>
                </a:pPr>
                <a:r>
                  <a:rPr lang="en-US" altLang="zh-CN" sz="2000" b="1" dirty="0">
                    <a:sym typeface="Symbol" panose="05050102010706020507" pitchFamily="18" charset="2"/>
                  </a:rPr>
                  <a:t>     	11</a:t>
                </a:r>
                <a:r>
                  <a:rPr lang="zh-CN" altLang="en-US" sz="2000" b="1" dirty="0"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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      </m:t>
                    </m:r>
                  </m:oMath>
                </a14:m>
                <a:r>
                  <a:rPr lang="en-US" altLang="zh-CN" sz="2000" b="1" dirty="0">
                    <a:sym typeface="Symbol" panose="05050102010706020507" pitchFamily="18" charset="2"/>
                  </a:rPr>
                  <a:t>		</a:t>
                </a:r>
                <a:r>
                  <a:rPr lang="en-US" altLang="zh-CN" sz="2000" dirty="0">
                    <a:sym typeface="Symbol" panose="05050102010706020507" pitchFamily="18" charset="2"/>
                  </a:rPr>
                  <a:t>T rule</a:t>
                </a:r>
                <a:r>
                  <a:rPr lang="zh-CN" altLang="en-US" sz="2000" dirty="0">
                    <a:sym typeface="Symbol" panose="05050102010706020507" pitchFamily="18" charset="2"/>
                  </a:rPr>
                  <a:t> </a:t>
                </a:r>
                <a:r>
                  <a:rPr lang="en-US" altLang="zh-CN" sz="2000" b="1" dirty="0">
                    <a:sym typeface="Symbol" panose="05050102010706020507" pitchFamily="18" charset="2"/>
                  </a:rPr>
                  <a:t>5 and 10</a:t>
                </a:r>
              </a:p>
              <a:p>
                <a:pPr marL="0" indent="-457200">
                  <a:buNone/>
                </a:pPr>
                <a:r>
                  <a:rPr lang="en-US" altLang="zh-CN" sz="2000" b="1" dirty="0">
                    <a:sym typeface="Symbol" panose="05050102010706020507" pitchFamily="18" charset="2"/>
                  </a:rPr>
                  <a:t>    	12</a:t>
                </a:r>
                <a:r>
                  <a:rPr lang="zh-CN" altLang="en-US" sz="2000" b="1" dirty="0">
                    <a:sym typeface="Symbol" panose="05050102010706020507" pitchFamily="18" charset="2"/>
                  </a:rPr>
                  <a:t>、 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</m:oMath>
                </a14:m>
                <a:r>
                  <a:rPr lang="en-US" altLang="zh-CN" sz="2000" b="1" dirty="0">
                    <a:sym typeface="Symbol" panose="05050102010706020507" pitchFamily="18" charset="2"/>
                  </a:rPr>
                  <a:t>         		</a:t>
                </a:r>
                <a:r>
                  <a:rPr lang="en-US" altLang="zh-CN" sz="2000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F rule 1</a:t>
                </a:r>
                <a:r>
                  <a:rPr lang="zh-CN" altLang="en-US" sz="2000" b="1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zh-CN" sz="2000" b="1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and 11  </a:t>
                </a:r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58724562-06A2-49EA-A99E-BA4D8D3E6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413" y="1145332"/>
                <a:ext cx="9144000" cy="6741368"/>
              </a:xfrm>
              <a:prstGeom prst="rect">
                <a:avLst/>
              </a:prstGeom>
              <a:blipFill>
                <a:blip r:embed="rId3"/>
                <a:stretch>
                  <a:fillRect t="-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52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817918" y="127784"/>
            <a:ext cx="10867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Disciplines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93BC2AB8-4E32-4367-AACD-DE9025543771}"/>
              </a:ext>
            </a:extLst>
          </p:cNvPr>
          <p:cNvSpPr txBox="1">
            <a:spLocks noChangeArrowheads="1"/>
          </p:cNvSpPr>
          <p:nvPr/>
        </p:nvSpPr>
        <p:spPr>
          <a:xfrm>
            <a:off x="1967835" y="2693761"/>
            <a:ext cx="9959280" cy="36718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/>
              <a:t>When the </a:t>
            </a:r>
            <a:r>
              <a:rPr lang="en-US" altLang="zh-CN" b="1" dirty="0">
                <a:solidFill>
                  <a:srgbClr val="0070C0"/>
                </a:solidFill>
              </a:rPr>
              <a:t>conclusion </a:t>
            </a:r>
            <a:r>
              <a:rPr lang="en-US" altLang="zh-CN" b="1" dirty="0"/>
              <a:t>to be proved is a</a:t>
            </a:r>
            <a:r>
              <a:rPr lang="zh-CN" altLang="en-US" b="1" dirty="0"/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conditional statement (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条件式</a:t>
            </a:r>
            <a:r>
              <a:rPr lang="en-US" altLang="zh-CN" b="1" dirty="0">
                <a:solidFill>
                  <a:srgbClr val="0070C0"/>
                </a:solidFill>
              </a:rPr>
              <a:t>) </a:t>
            </a:r>
            <a:r>
              <a:rPr lang="en-US" altLang="zh-CN" b="1" dirty="0"/>
              <a:t>,</a:t>
            </a:r>
            <a:r>
              <a:rPr lang="zh-CN" altLang="en-US" b="1" dirty="0"/>
              <a:t> </a:t>
            </a:r>
            <a:r>
              <a:rPr lang="en-US" altLang="zh-CN" b="1" dirty="0"/>
              <a:t>the </a:t>
            </a:r>
            <a:r>
              <a:rPr lang="en-US" altLang="zh-CN" b="1" dirty="0">
                <a:solidFill>
                  <a:srgbClr val="FF0000"/>
                </a:solidFill>
              </a:rPr>
              <a:t>CP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rule </a:t>
            </a:r>
            <a:r>
              <a:rPr lang="en-US" altLang="zh-CN" b="1" dirty="0"/>
              <a:t>can be considered.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b="1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/>
              <a:t>When the conclusion to be proved is simple, and it is not obvious when only using the premises to inferring, the </a:t>
            </a:r>
            <a:r>
              <a:rPr lang="en-US" altLang="zh-CN" b="1" dirty="0">
                <a:solidFill>
                  <a:srgbClr val="FF0000"/>
                </a:solidFill>
              </a:rPr>
              <a:t>F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rule </a:t>
            </a:r>
            <a:r>
              <a:rPr lang="en-US" altLang="zh-CN" b="1" dirty="0"/>
              <a:t>can be considered.</a:t>
            </a:r>
            <a:r>
              <a:rPr lang="zh-CN" altLang="en-US" b="1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E99C1C-4E88-4241-A6AF-7BC2D6038422}"/>
              </a:ext>
            </a:extLst>
          </p:cNvPr>
          <p:cNvSpPr txBox="1"/>
          <p:nvPr/>
        </p:nvSpPr>
        <p:spPr>
          <a:xfrm>
            <a:off x="2160818" y="1403179"/>
            <a:ext cx="10867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Disciplines to use the methods for prove valid conclusions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0130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Summarization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D850585A-63DF-4555-BF77-FBD7BB61DE3A}"/>
              </a:ext>
            </a:extLst>
          </p:cNvPr>
          <p:cNvSpPr txBox="1">
            <a:spLocks noChangeArrowheads="1"/>
          </p:cNvSpPr>
          <p:nvPr/>
        </p:nvSpPr>
        <p:spPr>
          <a:xfrm>
            <a:off x="2071687" y="1346200"/>
            <a:ext cx="9905999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FF0000"/>
                </a:solidFill>
                <a:sym typeface="Symbol" panose="05050102010706020507" pitchFamily="18" charset="2"/>
              </a:rPr>
              <a:t>In this chapter </a:t>
            </a:r>
            <a:r>
              <a:rPr lang="en-US" altLang="zh-CN" b="1" dirty="0">
                <a:sym typeface="Symbol" panose="05050102010706020507" pitchFamily="18" charset="2"/>
              </a:rPr>
              <a:t>we learn the concept of </a:t>
            </a:r>
            <a:r>
              <a:rPr lang="en-US" altLang="zh-CN" b="1" dirty="0">
                <a:solidFill>
                  <a:srgbClr val="0064D2"/>
                </a:solidFill>
                <a:sym typeface="Symbol" panose="05050102010706020507" pitchFamily="18" charset="2"/>
              </a:rPr>
              <a:t>propositions</a:t>
            </a:r>
            <a:r>
              <a:rPr lang="en-US" altLang="zh-CN" b="1" dirty="0">
                <a:sym typeface="Symbol" panose="05050102010706020507" pitchFamily="18" charset="2"/>
              </a:rPr>
              <a:t> and </a:t>
            </a:r>
            <a:r>
              <a:rPr lang="en-US" altLang="zh-CN" b="1" dirty="0">
                <a:solidFill>
                  <a:srgbClr val="0064D2"/>
                </a:solidFill>
                <a:sym typeface="Symbol" panose="05050102010706020507" pitchFamily="18" charset="2"/>
              </a:rPr>
              <a:t>logical connectives </a:t>
            </a:r>
            <a:r>
              <a:rPr lang="en-US" altLang="zh-CN" b="1" dirty="0">
                <a:sym typeface="Symbol" panose="05050102010706020507" pitchFamily="18" charset="2"/>
              </a:rPr>
              <a:t>on sets of propositions:</a:t>
            </a:r>
            <a:r>
              <a:rPr lang="zh-CN" altLang="en-US" b="1" dirty="0">
                <a:sym typeface="Symbol" panose="05050102010706020507" pitchFamily="18" charset="2"/>
              </a:rPr>
              <a:t> </a:t>
            </a:r>
          </a:p>
          <a:p>
            <a:pPr>
              <a:buFontTx/>
              <a:buNone/>
            </a:pPr>
            <a:r>
              <a:rPr lang="zh-CN" altLang="en-US" b="1" dirty="0">
                <a:sym typeface="Symbol" panose="05050102010706020507" pitchFamily="18" charset="2"/>
              </a:rPr>
              <a:t> </a:t>
            </a:r>
            <a:r>
              <a:rPr lang="en-US" altLang="zh-CN" b="1" dirty="0">
                <a:sym typeface="Symbol" panose="05050102010706020507" pitchFamily="18" charset="2"/>
              </a:rPr>
              <a:t>		                  </a:t>
            </a:r>
            <a:r>
              <a:rPr lang="zh-CN" altLang="en-US" b="1" dirty="0">
                <a:sym typeface="Symbol" panose="05050102010706020507" pitchFamily="18" charset="2"/>
              </a:rPr>
              <a:t>、、、、、 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CN" b="1" dirty="0">
              <a:sym typeface="Symbol" panose="05050102010706020507" pitchFamily="18" charset="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sym typeface="Symbol" panose="05050102010706020507" pitchFamily="18" charset="2"/>
              </a:rPr>
              <a:t>However, these logical connectives are not necessary, which leads to the concept of the </a:t>
            </a:r>
            <a:r>
              <a:rPr lang="en-US" altLang="zh-CN" b="1" dirty="0">
                <a:solidFill>
                  <a:srgbClr val="0064D2"/>
                </a:solidFill>
                <a:sym typeface="Symbol" panose="05050102010706020507" pitchFamily="18" charset="2"/>
              </a:rPr>
              <a:t>minimum complete set of logical connectives</a:t>
            </a:r>
            <a:r>
              <a:rPr lang="en-US" altLang="zh-CN" b="1" dirty="0">
                <a:sym typeface="Symbol" panose="05050102010706020507" pitchFamily="18" charset="2"/>
              </a:rPr>
              <a:t>:</a:t>
            </a:r>
            <a:endParaRPr lang="zh-CN" altLang="en-US" b="1" dirty="0">
              <a:sym typeface="Symbol" panose="05050102010706020507" pitchFamily="18" charset="2"/>
            </a:endParaRPr>
          </a:p>
          <a:p>
            <a:pPr>
              <a:buFontTx/>
              <a:buNone/>
            </a:pPr>
            <a:r>
              <a:rPr lang="en-US" altLang="zh-CN" b="1" dirty="0">
                <a:sym typeface="Symbol" panose="05050102010706020507" pitchFamily="18" charset="2"/>
              </a:rPr>
              <a:t>		                    {</a:t>
            </a:r>
            <a:r>
              <a:rPr lang="zh-CN" altLang="en-US" b="1" dirty="0">
                <a:sym typeface="Symbol" panose="05050102010706020507" pitchFamily="18" charset="2"/>
              </a:rPr>
              <a:t>，</a:t>
            </a:r>
            <a:r>
              <a:rPr lang="en-US" altLang="zh-CN" b="1" dirty="0">
                <a:sym typeface="Symbol" panose="05050102010706020507" pitchFamily="18" charset="2"/>
              </a:rPr>
              <a:t>}</a:t>
            </a:r>
            <a:r>
              <a:rPr lang="zh-CN" altLang="en-US" b="1" dirty="0">
                <a:sym typeface="Symbol" panose="05050102010706020507" pitchFamily="18" charset="2"/>
              </a:rPr>
              <a:t> </a:t>
            </a:r>
            <a:r>
              <a:rPr lang="en-US" altLang="zh-CN" b="1" dirty="0">
                <a:sym typeface="Symbol" panose="05050102010706020507" pitchFamily="18" charset="2"/>
              </a:rPr>
              <a:t>and {</a:t>
            </a:r>
            <a:r>
              <a:rPr lang="zh-CN" altLang="en-US" b="1" dirty="0">
                <a:sym typeface="Symbol" panose="05050102010706020507" pitchFamily="18" charset="2"/>
              </a:rPr>
              <a:t>，</a:t>
            </a:r>
            <a:r>
              <a:rPr lang="en-US" altLang="zh-CN" b="1" dirty="0">
                <a:sym typeface="Symbol" panose="05050102010706020507" pitchFamily="18" charset="2"/>
              </a:rPr>
              <a:t>}</a:t>
            </a:r>
            <a:r>
              <a:rPr lang="zh-CN" altLang="en-US" b="1" dirty="0">
                <a:sym typeface="Symbol" panose="05050102010706020507" pitchFamily="18" charset="2"/>
              </a:rPr>
              <a:t>。</a:t>
            </a:r>
          </a:p>
          <a:p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066873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Summarization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Rectangle 3">
            <a:extLst>
              <a:ext uri="{FF2B5EF4-FFF2-40B4-BE49-F238E27FC236}">
                <a16:creationId xmlns:a16="http://schemas.microsoft.com/office/drawing/2014/main" id="{9C294B99-AF0D-4376-944B-E1637F9CFCC6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964871" y="1354964"/>
            <a:ext cx="9905998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3200" b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 b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+mn-lt"/>
                <a:sym typeface="Symbol" panose="05050102010706020507" pitchFamily="18" charset="2"/>
              </a:rPr>
              <a:t>In addition, we have accomplished an important task in propositional logic: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+mn-lt"/>
                <a:sym typeface="Symbol" panose="05050102010706020507" pitchFamily="18" charset="2"/>
              </a:rPr>
              <a:t>The methods for determining compound formulas:</a:t>
            </a:r>
          </a:p>
          <a:p>
            <a:pPr lvl="2" eaLnBrk="1" hangingPunct="1"/>
            <a:r>
              <a:rPr lang="en-US" altLang="zh-CN" b="1" dirty="0">
                <a:latin typeface="+mn-lt"/>
                <a:sym typeface="Symbol" panose="05050102010706020507" pitchFamily="18" charset="2"/>
              </a:rPr>
              <a:t>A</a:t>
            </a:r>
            <a:r>
              <a:rPr lang="zh-CN" altLang="en-US" b="1" dirty="0">
                <a:latin typeface="+mn-lt"/>
                <a:sym typeface="Symbol" panose="05050102010706020507" pitchFamily="18" charset="2"/>
              </a:rPr>
              <a:t>：</a:t>
            </a:r>
            <a:r>
              <a:rPr lang="en-US" altLang="zh-CN" b="1" dirty="0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Truth table</a:t>
            </a:r>
            <a:r>
              <a:rPr lang="zh-CN" altLang="en-US" b="1" dirty="0">
                <a:latin typeface="+mn-lt"/>
                <a:sym typeface="Symbol" panose="05050102010706020507" pitchFamily="18" charset="2"/>
              </a:rPr>
              <a:t>；</a:t>
            </a:r>
            <a:endParaRPr lang="en-US" altLang="zh-CN" b="1" dirty="0">
              <a:latin typeface="+mn-lt"/>
              <a:sym typeface="Symbol" panose="05050102010706020507" pitchFamily="18" charset="2"/>
            </a:endParaRPr>
          </a:p>
          <a:p>
            <a:pPr lvl="2" eaLnBrk="1" hangingPunct="1"/>
            <a:r>
              <a:rPr lang="en-US" altLang="zh-CN" b="1" dirty="0">
                <a:latin typeface="+mn-lt"/>
                <a:sym typeface="Symbol" panose="05050102010706020507" pitchFamily="18" charset="2"/>
              </a:rPr>
              <a:t>B</a:t>
            </a:r>
            <a:r>
              <a:rPr lang="zh-CN" altLang="en-US" b="1" dirty="0">
                <a:latin typeface="+mn-lt"/>
                <a:sym typeface="Symbol" panose="05050102010706020507" pitchFamily="18" charset="2"/>
              </a:rPr>
              <a:t>：</a:t>
            </a:r>
            <a:r>
              <a:rPr lang="en-US" altLang="zh-CN" b="1" dirty="0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Equivalent formula transformation</a:t>
            </a:r>
            <a:r>
              <a:rPr lang="zh-CN" altLang="en-US" b="1" dirty="0">
                <a:latin typeface="+mn-lt"/>
                <a:sym typeface="Symbol" panose="05050102010706020507" pitchFamily="18" charset="2"/>
              </a:rPr>
              <a:t>；</a:t>
            </a:r>
            <a:endParaRPr lang="en-US" altLang="zh-CN" b="1" dirty="0">
              <a:latin typeface="+mn-lt"/>
              <a:sym typeface="Symbol" panose="05050102010706020507" pitchFamily="18" charset="2"/>
            </a:endParaRPr>
          </a:p>
          <a:p>
            <a:pPr lvl="2" eaLnBrk="1" hangingPunct="1"/>
            <a:r>
              <a:rPr lang="en-US" altLang="zh-CN" b="1" dirty="0">
                <a:latin typeface="+mn-lt"/>
                <a:sym typeface="Symbol" panose="05050102010706020507" pitchFamily="18" charset="2"/>
              </a:rPr>
              <a:t>C</a:t>
            </a:r>
            <a:r>
              <a:rPr lang="zh-CN" altLang="en-US" b="1" dirty="0">
                <a:latin typeface="+mn-lt"/>
                <a:sym typeface="Symbol" panose="05050102010706020507" pitchFamily="18" charset="2"/>
              </a:rPr>
              <a:t>：</a:t>
            </a:r>
            <a:r>
              <a:rPr lang="en-US" altLang="zh-CN" b="1" dirty="0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Using the duality principle</a:t>
            </a:r>
            <a:r>
              <a:rPr lang="en-US" altLang="zh-CN" b="1" dirty="0">
                <a:latin typeface="+mn-lt"/>
                <a:sym typeface="Symbol" panose="05050102010706020507" pitchFamily="18" charset="2"/>
              </a:rPr>
              <a:t>;</a:t>
            </a:r>
            <a:r>
              <a:rPr lang="zh-CN" altLang="en-US" b="1" dirty="0">
                <a:latin typeface="+mn-lt"/>
                <a:sym typeface="Symbol" panose="05050102010706020507" pitchFamily="18" charset="2"/>
              </a:rPr>
              <a:t> </a:t>
            </a:r>
            <a:endParaRPr lang="en-US" altLang="zh-CN" b="1" dirty="0">
              <a:latin typeface="+mn-lt"/>
              <a:sym typeface="Symbol" panose="05050102010706020507" pitchFamily="18" charset="2"/>
            </a:endParaRPr>
          </a:p>
          <a:p>
            <a:pPr lvl="2" eaLnBrk="1" hangingPunct="1"/>
            <a:r>
              <a:rPr lang="en-US" altLang="zh-CN" b="1" dirty="0">
                <a:latin typeface="+mn-lt"/>
                <a:sym typeface="Symbol" panose="05050102010706020507" pitchFamily="18" charset="2"/>
              </a:rPr>
              <a:t>D</a:t>
            </a:r>
            <a:r>
              <a:rPr lang="zh-CN" altLang="en-US" b="1" dirty="0">
                <a:latin typeface="+mn-lt"/>
                <a:sym typeface="Symbol" panose="05050102010706020507" pitchFamily="18" charset="2"/>
              </a:rPr>
              <a:t>：</a:t>
            </a:r>
            <a:r>
              <a:rPr lang="en-US" altLang="zh-CN" b="1" dirty="0">
                <a:latin typeface="+mn-lt"/>
                <a:sym typeface="Symbol" panose="05050102010706020507" pitchFamily="18" charset="2"/>
              </a:rPr>
              <a:t>By solving </a:t>
            </a:r>
            <a:r>
              <a:rPr lang="en-US" altLang="zh-CN" b="1" dirty="0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principal normal form.</a:t>
            </a:r>
            <a:endParaRPr lang="zh-CN" altLang="en-US" b="1" dirty="0">
              <a:solidFill>
                <a:srgbClr val="0070C0"/>
              </a:solidFill>
              <a:latin typeface="+mn-lt"/>
              <a:sym typeface="Symbol" panose="05050102010706020507" pitchFamily="18" charset="2"/>
            </a:endParaRP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+mn-lt"/>
                <a:sym typeface="Symbol" panose="05050102010706020507" pitchFamily="18" charset="2"/>
              </a:rPr>
              <a:t>We have learned some </a:t>
            </a:r>
            <a:r>
              <a:rPr lang="en-US" altLang="zh-CN" sz="2400" b="1" dirty="0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commonly used 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sym typeface="Symbol" panose="05050102010706020507" pitchFamily="18" charset="2"/>
              </a:rPr>
              <a:t>equivalence</a:t>
            </a:r>
            <a:r>
              <a:rPr lang="en-US" altLang="zh-CN" sz="2400" b="1" dirty="0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 and tautological 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sym typeface="Symbol" panose="05050102010706020507" pitchFamily="18" charset="2"/>
              </a:rPr>
              <a:t>implication</a:t>
            </a:r>
            <a:r>
              <a:rPr lang="en-US" altLang="zh-CN" sz="2400" b="1" dirty="0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latin typeface="+mn-lt"/>
                <a:sym typeface="Symbol" panose="05050102010706020507" pitchFamily="18" charset="2"/>
              </a:rPr>
              <a:t>and 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sym typeface="Symbol" panose="05050102010706020507" pitchFamily="18" charset="2"/>
              </a:rPr>
              <a:t>inference rules</a:t>
            </a:r>
            <a:r>
              <a:rPr lang="zh-CN" altLang="en-US" sz="2400" b="1" dirty="0">
                <a:solidFill>
                  <a:srgbClr val="FF0000"/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latin typeface="+mn-lt"/>
                <a:sym typeface="Symbol" panose="05050102010706020507" pitchFamily="18" charset="2"/>
              </a:rPr>
              <a:t>to solve reasoning problems</a:t>
            </a:r>
            <a:r>
              <a:rPr lang="zh-CN" altLang="en-US" sz="2400" b="1" dirty="0">
                <a:latin typeface="+mn-lt"/>
                <a:sym typeface="Symbol" panose="05050102010706020507" pitchFamily="18" charset="2"/>
              </a:rPr>
              <a:t>；</a:t>
            </a:r>
            <a:r>
              <a:rPr lang="en-US" altLang="zh-CN" sz="2400" b="1" dirty="0">
                <a:latin typeface="+mn-lt"/>
                <a:sym typeface="Symbol" panose="05050102010706020507" pitchFamily="18" charset="2"/>
              </a:rPr>
              <a:t>We have introduced </a:t>
            </a:r>
            <a:r>
              <a:rPr lang="en-US" altLang="zh-CN" sz="2400" b="1" dirty="0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P rule, T rule, CP</a:t>
            </a:r>
            <a:r>
              <a:rPr lang="zh-CN" altLang="en-US" sz="2400" b="1" dirty="0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rule,</a:t>
            </a:r>
            <a:r>
              <a:rPr lang="zh-CN" altLang="en-US" sz="2400" b="1" dirty="0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and F</a:t>
            </a:r>
            <a:r>
              <a:rPr lang="zh-CN" altLang="en-US" sz="2400" b="1" dirty="0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rule</a:t>
            </a:r>
            <a:r>
              <a:rPr lang="en-US" altLang="zh-CN" sz="2400" b="1" dirty="0">
                <a:latin typeface="+mn-lt"/>
                <a:sym typeface="Symbol" panose="05050102010706020507" pitchFamily="18" charset="2"/>
              </a:rPr>
              <a:t>.</a:t>
            </a:r>
          </a:p>
          <a:p>
            <a:pPr eaLnBrk="1" hangingPunct="1">
              <a:buFontTx/>
              <a:buNone/>
            </a:pPr>
            <a:endParaRPr lang="en-US" altLang="zh-CN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8679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79184" y="111272"/>
            <a:ext cx="10793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Learning requirements of this chapter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1BFE38A0-6ABF-483F-BABB-E84E31A54C5E}"/>
              </a:ext>
            </a:extLst>
          </p:cNvPr>
          <p:cNvSpPr txBox="1">
            <a:spLocks/>
          </p:cNvSpPr>
          <p:nvPr/>
        </p:nvSpPr>
        <p:spPr>
          <a:xfrm>
            <a:off x="2644676" y="1806476"/>
            <a:ext cx="9002888" cy="43204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3000" b="1" dirty="0"/>
              <a:t>掌握</a:t>
            </a:r>
            <a:r>
              <a:rPr lang="zh-CN" altLang="en-US" sz="3000" b="1" dirty="0">
                <a:solidFill>
                  <a:srgbClr val="C00000"/>
                </a:solidFill>
              </a:rPr>
              <a:t>命题</a:t>
            </a:r>
            <a:r>
              <a:rPr lang="zh-CN" altLang="en-US" sz="3000" b="1" dirty="0"/>
              <a:t>、命题</a:t>
            </a:r>
            <a:r>
              <a:rPr lang="zh-CN" altLang="en-US" sz="3000" b="1" dirty="0">
                <a:solidFill>
                  <a:srgbClr val="C00000"/>
                </a:solidFill>
              </a:rPr>
              <a:t>联结词</a:t>
            </a:r>
            <a:r>
              <a:rPr lang="zh-CN" altLang="en-US" sz="3000" b="1" dirty="0"/>
              <a:t>及简单命题的</a:t>
            </a:r>
            <a:r>
              <a:rPr lang="zh-CN" altLang="en-US" sz="3000" b="1" dirty="0">
                <a:solidFill>
                  <a:srgbClr val="C00000"/>
                </a:solidFill>
              </a:rPr>
              <a:t>符号化</a:t>
            </a:r>
            <a:r>
              <a:rPr lang="zh-CN" altLang="en-US" sz="3000" b="1" dirty="0"/>
              <a:t>；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3000" b="1" dirty="0"/>
              <a:t>理解</a:t>
            </a:r>
            <a:r>
              <a:rPr lang="zh-CN" altLang="en-US" sz="3000" b="1" dirty="0">
                <a:solidFill>
                  <a:srgbClr val="C00000"/>
                </a:solidFill>
              </a:rPr>
              <a:t>命题变元</a:t>
            </a:r>
            <a:r>
              <a:rPr lang="zh-CN" altLang="en-US" sz="3000" b="1" dirty="0"/>
              <a:t>、</a:t>
            </a:r>
            <a:r>
              <a:rPr lang="zh-CN" altLang="en-US" sz="3000" b="1" dirty="0">
                <a:solidFill>
                  <a:srgbClr val="C00000"/>
                </a:solidFill>
              </a:rPr>
              <a:t>命题公式</a:t>
            </a:r>
            <a:r>
              <a:rPr lang="zh-CN" altLang="en-US" sz="3000" b="1" dirty="0"/>
              <a:t>及其</a:t>
            </a:r>
            <a:r>
              <a:rPr lang="zh-CN" altLang="en-US" sz="3000" b="1" dirty="0">
                <a:solidFill>
                  <a:srgbClr val="C00000"/>
                </a:solidFill>
              </a:rPr>
              <a:t>真值表</a:t>
            </a:r>
            <a:r>
              <a:rPr lang="zh-CN" altLang="en-US" sz="3000" b="1" dirty="0"/>
              <a:t>；</a:t>
            </a:r>
            <a:endParaRPr lang="en-US" altLang="zh-CN" sz="30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3000" b="1" dirty="0"/>
              <a:t>掌握</a:t>
            </a:r>
            <a:r>
              <a:rPr lang="zh-CN" altLang="en-US" sz="3000" b="1" dirty="0">
                <a:solidFill>
                  <a:srgbClr val="C00000"/>
                </a:solidFill>
              </a:rPr>
              <a:t>永真式</a:t>
            </a:r>
            <a:r>
              <a:rPr lang="zh-CN" altLang="en-US" sz="3000" b="1" dirty="0"/>
              <a:t>、</a:t>
            </a:r>
            <a:r>
              <a:rPr lang="zh-CN" altLang="en-US" sz="3000" b="1" dirty="0">
                <a:solidFill>
                  <a:srgbClr val="C00000"/>
                </a:solidFill>
              </a:rPr>
              <a:t>矛盾式</a:t>
            </a:r>
            <a:r>
              <a:rPr lang="zh-CN" altLang="en-US" sz="3000" b="1" dirty="0"/>
              <a:t>与</a:t>
            </a:r>
            <a:r>
              <a:rPr lang="zh-CN" altLang="en-US" sz="3000" b="1" dirty="0">
                <a:solidFill>
                  <a:srgbClr val="C00000"/>
                </a:solidFill>
              </a:rPr>
              <a:t>可满足式</a:t>
            </a:r>
            <a:r>
              <a:rPr lang="zh-CN" altLang="en-US" sz="3000" b="1" dirty="0"/>
              <a:t>及其</a:t>
            </a:r>
            <a:r>
              <a:rPr lang="zh-CN" altLang="en-US" sz="3000" b="1" dirty="0">
                <a:solidFill>
                  <a:srgbClr val="C00000"/>
                </a:solidFill>
              </a:rPr>
              <a:t>判定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3000" b="1" dirty="0"/>
              <a:t>熟记等价式与</a:t>
            </a:r>
            <a:r>
              <a:rPr lang="zh-CN" altLang="en-US" sz="3000" b="1" dirty="0">
                <a:solidFill>
                  <a:srgbClr val="C00000"/>
                </a:solidFill>
              </a:rPr>
              <a:t>基本等价式</a:t>
            </a:r>
            <a:r>
              <a:rPr lang="zh-CN" altLang="en-US" sz="3000" b="1" dirty="0"/>
              <a:t>，</a:t>
            </a:r>
            <a:r>
              <a:rPr lang="zh-CN" altLang="en-US" sz="3000" b="1" dirty="0">
                <a:solidFill>
                  <a:srgbClr val="C00000"/>
                </a:solidFill>
              </a:rPr>
              <a:t>代入规则</a:t>
            </a:r>
            <a:r>
              <a:rPr lang="zh-CN" altLang="en-US" sz="3000" b="1" dirty="0"/>
              <a:t>与</a:t>
            </a:r>
            <a:r>
              <a:rPr lang="zh-CN" altLang="en-US" sz="3000" b="1" dirty="0">
                <a:solidFill>
                  <a:srgbClr val="C00000"/>
                </a:solidFill>
              </a:rPr>
              <a:t>替换规则</a:t>
            </a:r>
            <a:r>
              <a:rPr lang="zh-CN" altLang="en-US" sz="3000" b="1" dirty="0"/>
              <a:t>；</a:t>
            </a:r>
            <a:endParaRPr lang="en-US" altLang="zh-CN" sz="30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3000" b="1" dirty="0"/>
              <a:t>掌握</a:t>
            </a:r>
            <a:r>
              <a:rPr lang="zh-CN" altLang="en-US" sz="3000" b="1" dirty="0">
                <a:solidFill>
                  <a:srgbClr val="C00000"/>
                </a:solidFill>
              </a:rPr>
              <a:t>范式</a:t>
            </a:r>
            <a:r>
              <a:rPr lang="zh-CN" altLang="en-US" sz="3000" b="1" dirty="0"/>
              <a:t>与</a:t>
            </a:r>
            <a:r>
              <a:rPr lang="zh-CN" altLang="en-US" sz="3000" b="1" dirty="0">
                <a:solidFill>
                  <a:srgbClr val="C00000"/>
                </a:solidFill>
              </a:rPr>
              <a:t>主范式</a:t>
            </a:r>
            <a:r>
              <a:rPr lang="zh-CN" altLang="en-US" sz="3000" b="1" dirty="0"/>
              <a:t>及其求解方法；理解主范式的用途与应用；</a:t>
            </a:r>
            <a:endParaRPr lang="en-US" altLang="zh-CN" sz="30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3000" b="1" dirty="0"/>
              <a:t>掌握</a:t>
            </a:r>
            <a:r>
              <a:rPr lang="zh-CN" altLang="en-US" sz="3000" b="1" dirty="0">
                <a:solidFill>
                  <a:srgbClr val="C00000"/>
                </a:solidFill>
              </a:rPr>
              <a:t>推理</a:t>
            </a:r>
            <a:r>
              <a:rPr lang="zh-CN" altLang="en-US" sz="3000" b="1" dirty="0"/>
              <a:t>的形式结构及</a:t>
            </a:r>
            <a:r>
              <a:rPr lang="zh-CN" altLang="en-US" sz="3000" b="1" dirty="0">
                <a:solidFill>
                  <a:srgbClr val="C00000"/>
                </a:solidFill>
              </a:rPr>
              <a:t>证明</a:t>
            </a:r>
            <a:r>
              <a:rPr lang="zh-CN" altLang="en-US" sz="3000" b="1" dirty="0"/>
              <a:t>方法。</a:t>
            </a:r>
            <a:endParaRPr lang="en-US" altLang="zh-CN" sz="30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3000" b="1" dirty="0">
                <a:solidFill>
                  <a:srgbClr val="0064D2"/>
                </a:solidFill>
              </a:rPr>
              <a:t>Practice more and more</a:t>
            </a:r>
            <a:endParaRPr lang="zh-CN" altLang="en-US" sz="3000" b="1" dirty="0">
              <a:solidFill>
                <a:srgbClr val="0064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95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-22297" y="2252192"/>
            <a:ext cx="12192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Chapter 1 Propositional Logic</a:t>
            </a:r>
          </a:p>
          <a:p>
            <a:pPr algn="ctr"/>
            <a:endParaRPr lang="en-US" altLang="zh-CN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1.7 Reasoning with propositional logic</a:t>
            </a:r>
          </a:p>
        </p:txBody>
      </p:sp>
    </p:spTree>
    <p:extLst>
      <p:ext uri="{BB962C8B-B14F-4D97-AF65-F5344CB8AC3E}">
        <p14:creationId xmlns:p14="http://schemas.microsoft.com/office/powerpoint/2010/main" val="34193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Homework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4B8F3D2E-AB9D-4BA7-A3A2-2E210CBAAD99}"/>
              </a:ext>
            </a:extLst>
          </p:cNvPr>
          <p:cNvSpPr txBox="1">
            <a:spLocks noChangeArrowheads="1"/>
          </p:cNvSpPr>
          <p:nvPr/>
        </p:nvSpPr>
        <p:spPr>
          <a:xfrm>
            <a:off x="1964870" y="1447800"/>
            <a:ext cx="9688999" cy="594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sym typeface="Symbol" panose="05050102010706020507" pitchFamily="18" charset="2"/>
              </a:rPr>
              <a:t>P29:</a:t>
            </a:r>
          </a:p>
          <a:p>
            <a:pPr>
              <a:buFontTx/>
              <a:buNone/>
              <a:defRPr/>
            </a:pPr>
            <a:r>
              <a:rPr lang="en-US" altLang="zh-CN" b="1" dirty="0"/>
              <a:t>   19</a:t>
            </a:r>
            <a:r>
              <a:rPr lang="zh-CN" altLang="en-US" b="1" dirty="0"/>
              <a:t>、</a:t>
            </a:r>
            <a:r>
              <a:rPr lang="en-US" altLang="zh-CN" b="1" dirty="0"/>
              <a:t>20</a:t>
            </a:r>
            <a:r>
              <a:rPr lang="zh-CN" altLang="en-US" b="1" dirty="0"/>
              <a:t>、</a:t>
            </a:r>
            <a:r>
              <a:rPr lang="en-US" altLang="zh-CN" b="1" dirty="0"/>
              <a:t>22</a:t>
            </a:r>
            <a:r>
              <a:rPr lang="zh-CN" altLang="en-US" b="1" dirty="0"/>
              <a:t>、</a:t>
            </a:r>
            <a:r>
              <a:rPr lang="en-US" altLang="zh-CN" b="1" dirty="0"/>
              <a:t>23(1,2,4)</a:t>
            </a:r>
            <a:r>
              <a:rPr lang="zh-CN" altLang="en-US" b="1" dirty="0"/>
              <a:t>、</a:t>
            </a:r>
            <a:r>
              <a:rPr lang="en-US" altLang="zh-CN" b="1" dirty="0"/>
              <a:t>24(1,3)</a:t>
            </a:r>
          </a:p>
          <a:p>
            <a:pPr>
              <a:buFontTx/>
              <a:buNone/>
              <a:defRPr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  <a:defRPr/>
            </a:pPr>
            <a:r>
              <a:rPr lang="en-US" altLang="zh-CN" b="1" dirty="0"/>
              <a:t>Coding Practice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914400" lvl="1" indent="-514350" algn="just">
              <a:buFont typeface="+mj-ea"/>
              <a:buAutoNum type="circleNumDbPlain"/>
              <a:defRPr/>
            </a:pPr>
            <a:r>
              <a:rPr lang="en-US" altLang="zh-CN" dirty="0"/>
              <a:t>Input a disjunctive normal form, compute and output its principal disjunctive normal form</a:t>
            </a:r>
          </a:p>
          <a:p>
            <a:pPr marL="914400" lvl="1" indent="-514350" algn="just">
              <a:buFont typeface="+mj-ea"/>
              <a:buAutoNum type="circleNumDbPlain"/>
              <a:defRPr/>
            </a:pPr>
            <a:r>
              <a:rPr lang="en-US" altLang="zh-CN" dirty="0"/>
              <a:t>(optional) Input a propositional formula arbitrarily, calculate and output its truth table as well as the principal disjunctive and conjunctive normal form.</a:t>
            </a:r>
          </a:p>
        </p:txBody>
      </p:sp>
    </p:spTree>
    <p:extLst>
      <p:ext uri="{BB962C8B-B14F-4D97-AF65-F5344CB8AC3E}">
        <p14:creationId xmlns:p14="http://schemas.microsoft.com/office/powerpoint/2010/main" val="523706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C04545-2802-4FCF-BD2E-FE2CAE3E5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A241D7-B97E-4B16-BB15-99D1630496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5" name="Group 44">
            <a:extLst>
              <a:ext uri="{FF2B5EF4-FFF2-40B4-BE49-F238E27FC236}">
                <a16:creationId xmlns:a16="http://schemas.microsoft.com/office/drawing/2014/main" id="{096E4B33-F89F-4985-8780-100AC33DCC33}"/>
              </a:ext>
            </a:extLst>
          </p:cNvPr>
          <p:cNvGrpSpPr>
            <a:grpSpLocks noChangeAspect="1"/>
          </p:cNvGrpSpPr>
          <p:nvPr/>
        </p:nvGrpSpPr>
        <p:grpSpPr bwMode="auto">
          <a:xfrm rot="21339516">
            <a:off x="5332414" y="5414174"/>
            <a:ext cx="1527175" cy="273302"/>
            <a:chOff x="2062" y="3556"/>
            <a:chExt cx="1749" cy="313"/>
          </a:xfrm>
        </p:grpSpPr>
        <p:sp>
          <p:nvSpPr>
            <p:cNvPr id="6" name="Freeform 45">
              <a:extLst>
                <a:ext uri="{FF2B5EF4-FFF2-40B4-BE49-F238E27FC236}">
                  <a16:creationId xmlns:a16="http://schemas.microsoft.com/office/drawing/2014/main" id="{C8189997-D278-41AC-9D5D-767D2794C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6">
              <a:extLst>
                <a:ext uri="{FF2B5EF4-FFF2-40B4-BE49-F238E27FC236}">
                  <a16:creationId xmlns:a16="http://schemas.microsoft.com/office/drawing/2014/main" id="{D12FFF93-AA62-453D-8582-AFD3F69A6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7">
              <a:extLst>
                <a:ext uri="{FF2B5EF4-FFF2-40B4-BE49-F238E27FC236}">
                  <a16:creationId xmlns:a16="http://schemas.microsoft.com/office/drawing/2014/main" id="{86257049-5E40-4F01-90BC-ABCCD0E5B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8">
              <a:extLst>
                <a:ext uri="{FF2B5EF4-FFF2-40B4-BE49-F238E27FC236}">
                  <a16:creationId xmlns:a16="http://schemas.microsoft.com/office/drawing/2014/main" id="{3AC4D908-3318-46B4-8023-37468DED6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9">
              <a:extLst>
                <a:ext uri="{FF2B5EF4-FFF2-40B4-BE49-F238E27FC236}">
                  <a16:creationId xmlns:a16="http://schemas.microsoft.com/office/drawing/2014/main" id="{20BEA49B-EEB0-426D-A9DD-BA75DE0C47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8A9758E-41A3-41D5-AD49-1C8B7D043580}"/>
              </a:ext>
            </a:extLst>
          </p:cNvPr>
          <p:cNvSpPr txBox="1"/>
          <p:nvPr/>
        </p:nvSpPr>
        <p:spPr>
          <a:xfrm rot="21349005">
            <a:off x="3686445" y="2872332"/>
            <a:ext cx="4836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The End</a:t>
            </a:r>
            <a:endParaRPr lang="zh-CN" alt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FCC259-BDA4-4441-BF07-B2DF07696EE2}"/>
              </a:ext>
            </a:extLst>
          </p:cNvPr>
          <p:cNvSpPr txBox="1"/>
          <p:nvPr/>
        </p:nvSpPr>
        <p:spPr>
          <a:xfrm rot="21303325">
            <a:off x="4092967" y="4405319"/>
            <a:ext cx="4006067" cy="6711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14000"/>
              </a:lnSpc>
            </a:pPr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94956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06286" y="66228"/>
            <a:ext cx="10443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Reasoning with propositional logic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85C09B0B-6932-45C9-99FE-3E0C54F64FC0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直接证明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7F7D77D-11EB-4173-A308-B56D0CFE13A6}"/>
              </a:ext>
            </a:extLst>
          </p:cNvPr>
          <p:cNvSpPr txBox="1">
            <a:spLocks noChangeArrowheads="1"/>
          </p:cNvSpPr>
          <p:nvPr/>
        </p:nvSpPr>
        <p:spPr>
          <a:xfrm>
            <a:off x="1984943" y="1143000"/>
            <a:ext cx="10087314" cy="50237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>
                <a:sym typeface="Symbol" panose="05050102010706020507" pitchFamily="18" charset="2"/>
              </a:rPr>
              <a:t>One of the main tasks of mathematical logic is </a:t>
            </a:r>
            <a:r>
              <a:rPr lang="en-US" altLang="zh-CN" sz="2400" b="1" dirty="0">
                <a:solidFill>
                  <a:srgbClr val="0070C0"/>
                </a:solidFill>
                <a:sym typeface="Symbol" panose="05050102010706020507" pitchFamily="18" charset="2"/>
              </a:rPr>
              <a:t>reasoning</a:t>
            </a:r>
            <a:r>
              <a:rPr lang="en-US" altLang="zh-CN" sz="2400" b="1" dirty="0">
                <a:sym typeface="Symbol" panose="05050102010706020507" pitchFamily="18" charset="2"/>
              </a:rPr>
              <a:t>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>
                <a:sym typeface="Symbol" panose="05050102010706020507" pitchFamily="18" charset="2"/>
              </a:rPr>
              <a:t>The process of reasoning from </a:t>
            </a:r>
            <a:r>
              <a:rPr lang="en-US" altLang="zh-CN" sz="2400" b="1" u="sng" dirty="0">
                <a:sym typeface="Symbol" panose="05050102010706020507" pitchFamily="18" charset="2"/>
              </a:rPr>
              <a:t>one or more </a:t>
            </a:r>
            <a:r>
              <a:rPr lang="en-US" altLang="zh-CN" sz="2400" b="1" u="sng" dirty="0">
                <a:solidFill>
                  <a:srgbClr val="0070C0"/>
                </a:solidFill>
                <a:sym typeface="Symbol" panose="05050102010706020507" pitchFamily="18" charset="2"/>
              </a:rPr>
              <a:t>premises</a:t>
            </a:r>
            <a:r>
              <a:rPr lang="en-US" altLang="zh-CN" sz="2400" b="1" u="sng" dirty="0"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sym typeface="Symbol" panose="05050102010706020507" pitchFamily="18" charset="2"/>
              </a:rPr>
              <a:t>to  reach logically </a:t>
            </a:r>
            <a:r>
              <a:rPr lang="en-US" altLang="zh-CN" sz="2400" b="1" dirty="0">
                <a:solidFill>
                  <a:srgbClr val="0070C0"/>
                </a:solidFill>
                <a:sym typeface="Symbol" panose="05050102010706020507" pitchFamily="18" charset="2"/>
              </a:rPr>
              <a:t>conclusions</a:t>
            </a:r>
            <a:r>
              <a:rPr lang="en-US" altLang="zh-CN" sz="2400" b="1" dirty="0">
                <a:sym typeface="Symbol" panose="05050102010706020507" pitchFamily="18" charset="2"/>
              </a:rPr>
              <a:t> is called </a:t>
            </a:r>
            <a:r>
              <a:rPr lang="en-US" altLang="zh-CN" sz="2400" b="1" u="sng" dirty="0">
                <a:sym typeface="Symbol" panose="05050102010706020507" pitchFamily="18" charset="2"/>
              </a:rPr>
              <a:t>deduction or proof</a:t>
            </a:r>
            <a:r>
              <a:rPr lang="en-US" altLang="zh-CN" sz="2400" b="1" dirty="0">
                <a:sym typeface="Symbol" panose="05050102010706020507" pitchFamily="18" charset="2"/>
              </a:rPr>
              <a:t>.</a:t>
            </a:r>
            <a:endParaRPr lang="zh-CN" altLang="en-US" sz="24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solidFill>
                  <a:srgbClr val="7030A0"/>
                </a:solidFill>
              </a:rPr>
              <a:t>In real life</a:t>
            </a:r>
            <a:r>
              <a:rPr lang="zh-CN" altLang="en-US" b="1" dirty="0">
                <a:solidFill>
                  <a:srgbClr val="7030A0"/>
                </a:solidFill>
              </a:rPr>
              <a:t>：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/>
              <a:t>Given the </a:t>
            </a:r>
            <a:r>
              <a:rPr lang="en-US" altLang="zh-CN" u="sng" dirty="0">
                <a:solidFill>
                  <a:srgbClr val="0070C0"/>
                </a:solidFill>
              </a:rPr>
              <a:t>true </a:t>
            </a:r>
            <a:r>
              <a:rPr lang="en-US" altLang="zh-CN" b="1" u="sng" dirty="0">
                <a:solidFill>
                  <a:srgbClr val="0070C0"/>
                </a:solidFill>
              </a:rPr>
              <a:t>premise</a:t>
            </a:r>
            <a:r>
              <a:rPr lang="en-US" altLang="zh-CN" b="1" dirty="0"/>
              <a:t>, if the </a:t>
            </a:r>
            <a:r>
              <a:rPr lang="en-US" altLang="zh-CN" dirty="0">
                <a:solidFill>
                  <a:srgbClr val="0070C0"/>
                </a:solidFill>
              </a:rPr>
              <a:t>argument</a:t>
            </a:r>
            <a:r>
              <a:rPr lang="en-US" altLang="zh-CN" dirty="0"/>
              <a:t> that derives a conclusion from a premise</a:t>
            </a:r>
            <a:r>
              <a:rPr lang="en-US" altLang="zh-CN" b="1" dirty="0"/>
              <a:t> </a:t>
            </a:r>
            <a:r>
              <a:rPr lang="en-US" altLang="zh-CN" b="1" u="sng" dirty="0">
                <a:solidFill>
                  <a:srgbClr val="0070C0"/>
                </a:solidFill>
              </a:rPr>
              <a:t>follows</a:t>
            </a:r>
            <a:r>
              <a:rPr lang="en-US" altLang="zh-CN" b="1" u="sng" dirty="0"/>
              <a:t> </a:t>
            </a:r>
            <a:r>
              <a:rPr lang="en-US" altLang="zh-CN" b="1" u="sng" dirty="0">
                <a:solidFill>
                  <a:srgbClr val="0070C0"/>
                </a:solidFill>
              </a:rPr>
              <a:t>the rules of logical reasoning</a:t>
            </a:r>
            <a:r>
              <a:rPr lang="en-US" altLang="zh-CN" dirty="0"/>
              <a:t>, the </a:t>
            </a:r>
            <a:r>
              <a:rPr lang="en-US" altLang="zh-CN" u="sng" dirty="0">
                <a:solidFill>
                  <a:srgbClr val="0070C0"/>
                </a:solidFill>
              </a:rPr>
              <a:t>conclusion is also true </a:t>
            </a:r>
            <a:r>
              <a:rPr lang="en-US" altLang="zh-CN" b="1" dirty="0"/>
              <a:t>. And that </a:t>
            </a:r>
            <a:r>
              <a:rPr lang="en-US" altLang="zh-CN" b="1" u="sng" dirty="0">
                <a:solidFill>
                  <a:srgbClr val="0070C0"/>
                </a:solidFill>
              </a:rPr>
              <a:t>the argument </a:t>
            </a:r>
            <a:r>
              <a:rPr lang="en-US" altLang="zh-CN" b="1" dirty="0"/>
              <a:t>is </a:t>
            </a:r>
            <a:r>
              <a:rPr lang="en-US" altLang="zh-CN" b="1" dirty="0">
                <a:solidFill>
                  <a:srgbClr val="FF0000"/>
                </a:solidFill>
              </a:rPr>
              <a:t>legitimate</a:t>
            </a:r>
            <a:r>
              <a:rPr lang="zh-CN" altLang="en-US" b="1" dirty="0"/>
              <a:t>。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solidFill>
                  <a:srgbClr val="7030A0"/>
                </a:solidFill>
              </a:rPr>
              <a:t>In mathematical logic</a:t>
            </a:r>
            <a:r>
              <a:rPr lang="zh-CN" altLang="en-US" b="1" dirty="0">
                <a:solidFill>
                  <a:srgbClr val="7030A0"/>
                </a:solidFill>
              </a:rPr>
              <a:t>：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b="1" dirty="0"/>
              <a:t>Without caring about the truth of the premises, </a:t>
            </a:r>
            <a:r>
              <a:rPr lang="en-US" altLang="zh-CN" b="1" dirty="0">
                <a:solidFill>
                  <a:srgbClr val="0070C0"/>
                </a:solidFill>
              </a:rPr>
              <a:t>we focus on the research of inference rules</a:t>
            </a:r>
            <a:r>
              <a:rPr lang="zh-CN" altLang="en-US" b="1" dirty="0">
                <a:solidFill>
                  <a:srgbClr val="0070C0"/>
                </a:solidFill>
              </a:rPr>
              <a:t>（推理规则）</a:t>
            </a:r>
            <a:r>
              <a:rPr lang="en-US" altLang="zh-CN" b="1" dirty="0"/>
              <a:t>, and any conclusion based on these inference rules is called </a:t>
            </a:r>
            <a:r>
              <a:rPr lang="en-US" altLang="zh-CN" b="1" u="sng" dirty="0">
                <a:solidFill>
                  <a:srgbClr val="0070C0"/>
                </a:solidFill>
              </a:rPr>
              <a:t>valid conclusion(</a:t>
            </a:r>
            <a:r>
              <a:rPr lang="zh-CN" altLang="en-US" b="1" u="sng" dirty="0">
                <a:solidFill>
                  <a:srgbClr val="0070C0"/>
                </a:solidFill>
              </a:rPr>
              <a:t>有效结论</a:t>
            </a:r>
            <a:r>
              <a:rPr lang="en-US" altLang="zh-CN" b="1" u="sng" dirty="0">
                <a:solidFill>
                  <a:srgbClr val="0070C0"/>
                </a:solidFill>
              </a:rPr>
              <a:t>)</a:t>
            </a:r>
            <a:r>
              <a:rPr lang="en-US" altLang="zh-CN" b="1" dirty="0"/>
              <a:t>. This kind of argument is called a</a:t>
            </a:r>
            <a:r>
              <a:rPr lang="en-US" altLang="zh-CN" b="1" dirty="0">
                <a:solidFill>
                  <a:srgbClr val="FF0000"/>
                </a:solidFill>
              </a:rPr>
              <a:t> valid argument(</a:t>
            </a:r>
            <a:r>
              <a:rPr lang="zh-CN" altLang="en-US" b="1" dirty="0">
                <a:solidFill>
                  <a:srgbClr val="FF0000"/>
                </a:solidFill>
              </a:rPr>
              <a:t>有效论证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r>
              <a:rPr lang="en-US" altLang="zh-CN" b="1" dirty="0"/>
              <a:t>.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3519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0510826-8286-4D1C-A73D-C128532CE4F0}"/>
              </a:ext>
            </a:extLst>
          </p:cNvPr>
          <p:cNvSpPr/>
          <p:nvPr/>
        </p:nvSpPr>
        <p:spPr>
          <a:xfrm>
            <a:off x="1976942" y="1205536"/>
            <a:ext cx="9905999" cy="1972792"/>
          </a:xfrm>
          <a:prstGeom prst="roundRect">
            <a:avLst>
              <a:gd name="adj" fmla="val 6336"/>
            </a:avLst>
          </a:prstGeom>
          <a:solidFill>
            <a:srgbClr val="0064D2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30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Valid conclusion 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324A63BC-70E9-4D14-B788-E6B2A47EC960}"/>
              </a:ext>
            </a:extLst>
          </p:cNvPr>
          <p:cNvSpPr txBox="1">
            <a:spLocks noChangeArrowheads="1"/>
          </p:cNvSpPr>
          <p:nvPr/>
        </p:nvSpPr>
        <p:spPr>
          <a:xfrm>
            <a:off x="2117726" y="1383862"/>
            <a:ext cx="9624432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b="1" dirty="0">
                <a:solidFill>
                  <a:srgbClr val="7030A0"/>
                </a:solidFill>
                <a:sym typeface="Symbol" panose="05050102010706020507" pitchFamily="18" charset="2"/>
              </a:rPr>
              <a:t>Definition: </a:t>
            </a:r>
            <a:r>
              <a:rPr lang="en-US" altLang="zh-CN" b="1" i="1" dirty="0">
                <a:sym typeface="Symbol" panose="05050102010706020507" pitchFamily="18" charset="2"/>
              </a:rPr>
              <a:t>A</a:t>
            </a:r>
            <a:r>
              <a:rPr lang="en-US" altLang="zh-CN" b="1" dirty="0">
                <a:sym typeface="Symbol" panose="05050102010706020507" pitchFamily="18" charset="2"/>
              </a:rPr>
              <a:t> and </a:t>
            </a:r>
            <a:r>
              <a:rPr lang="en-US" altLang="zh-CN" b="1" i="1" dirty="0">
                <a:sym typeface="Symbol" panose="05050102010706020507" pitchFamily="18" charset="2"/>
              </a:rPr>
              <a:t>B</a:t>
            </a:r>
            <a:r>
              <a:rPr lang="en-US" altLang="zh-CN" b="1" dirty="0">
                <a:sym typeface="Symbol" panose="05050102010706020507" pitchFamily="18" charset="2"/>
              </a:rPr>
              <a:t> are propositional formulas, when and only when </a:t>
            </a:r>
            <a:r>
              <a:rPr lang="en-US" altLang="zh-CN" b="1" i="1" dirty="0">
                <a:solidFill>
                  <a:srgbClr val="0070C0"/>
                </a:solidFill>
                <a:sym typeface="Symbol" panose="05050102010706020507" pitchFamily="18" charset="2"/>
              </a:rPr>
              <a:t>A</a:t>
            </a:r>
            <a:r>
              <a:rPr lang="en-US" altLang="zh-CN" b="1" dirty="0">
                <a:solidFill>
                  <a:srgbClr val="0070C0"/>
                </a:solidFill>
                <a:sym typeface="Symbol" panose="05050102010706020507" pitchFamily="18" charset="2"/>
              </a:rPr>
              <a:t></a:t>
            </a:r>
            <a:r>
              <a:rPr lang="en-US" altLang="zh-CN" b="1" i="1" dirty="0">
                <a:solidFill>
                  <a:srgbClr val="0070C0"/>
                </a:solidFill>
                <a:sym typeface="Symbol" panose="05050102010706020507" pitchFamily="18" charset="2"/>
              </a:rPr>
              <a:t>B</a:t>
            </a:r>
            <a:r>
              <a:rPr lang="zh-CN" altLang="en-US" b="1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sym typeface="Symbol" panose="05050102010706020507" pitchFamily="18" charset="2"/>
              </a:rPr>
              <a:t>is tautological true</a:t>
            </a:r>
            <a:r>
              <a:rPr lang="en-US" altLang="zh-CN" b="1" dirty="0">
                <a:sym typeface="Symbol" panose="05050102010706020507" pitchFamily="18" charset="2"/>
              </a:rPr>
              <a:t>, namely </a:t>
            </a:r>
            <a:r>
              <a:rPr lang="en-US" altLang="zh-CN" b="1" i="1" dirty="0">
                <a:solidFill>
                  <a:srgbClr val="0070C0"/>
                </a:solidFill>
                <a:sym typeface="Symbol" panose="05050102010706020507" pitchFamily="18" charset="2"/>
              </a:rPr>
              <a:t>A</a:t>
            </a:r>
            <a:r>
              <a:rPr lang="en-US" altLang="zh-CN" b="1" dirty="0">
                <a:solidFill>
                  <a:srgbClr val="0070C0"/>
                </a:solidFill>
                <a:sym typeface="Symbol" panose="05050102010706020507" pitchFamily="18" charset="2"/>
              </a:rPr>
              <a:t></a:t>
            </a:r>
            <a:r>
              <a:rPr lang="en-US" altLang="zh-CN" b="1" i="1" dirty="0">
                <a:solidFill>
                  <a:srgbClr val="0070C0"/>
                </a:solidFill>
                <a:sym typeface="Symbol" panose="05050102010706020507" pitchFamily="18" charset="2"/>
              </a:rPr>
              <a:t>B</a:t>
            </a:r>
            <a:r>
              <a:rPr lang="en-US" altLang="zh-CN" b="1" dirty="0">
                <a:sym typeface="Symbol" panose="05050102010706020507" pitchFamily="18" charset="2"/>
              </a:rPr>
              <a:t>, </a:t>
            </a:r>
            <a:r>
              <a:rPr lang="en-US" altLang="zh-CN" b="1" i="1" u="sng" dirty="0">
                <a:solidFill>
                  <a:srgbClr val="0070C0"/>
                </a:solidFill>
                <a:sym typeface="Symbol" panose="05050102010706020507" pitchFamily="18" charset="2"/>
              </a:rPr>
              <a:t>B</a:t>
            </a:r>
            <a:r>
              <a:rPr lang="zh-CN" altLang="en-US" b="1" u="sng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en-US" altLang="zh-CN" b="1" u="sng" dirty="0">
                <a:solidFill>
                  <a:srgbClr val="0070C0"/>
                </a:solidFill>
                <a:sym typeface="Symbol" panose="05050102010706020507" pitchFamily="18" charset="2"/>
              </a:rPr>
              <a:t>is a valid conclusion of </a:t>
            </a:r>
            <a:r>
              <a:rPr lang="en-US" altLang="zh-CN" b="1" i="1" u="sng" dirty="0">
                <a:solidFill>
                  <a:srgbClr val="0070C0"/>
                </a:solidFill>
                <a:sym typeface="Symbol" panose="05050102010706020507" pitchFamily="18" charset="2"/>
              </a:rPr>
              <a:t>A</a:t>
            </a:r>
            <a:r>
              <a:rPr lang="en-US" altLang="zh-CN" b="1" dirty="0">
                <a:sym typeface="Symbol" panose="05050102010706020507" pitchFamily="18" charset="2"/>
              </a:rPr>
              <a:t>, or </a:t>
            </a:r>
            <a:r>
              <a:rPr lang="en-US" altLang="zh-CN" b="1" i="1" dirty="0">
                <a:sym typeface="Symbol" panose="05050102010706020507" pitchFamily="18" charset="2"/>
              </a:rPr>
              <a:t>B </a:t>
            </a:r>
            <a:r>
              <a:rPr lang="en-US" altLang="zh-CN" b="1" dirty="0">
                <a:sym typeface="Symbol" panose="05050102010706020507" pitchFamily="18" charset="2"/>
              </a:rPr>
              <a:t>can be</a:t>
            </a:r>
            <a:r>
              <a:rPr lang="en-US" altLang="zh-CN" b="1" i="1" dirty="0">
                <a:sym typeface="Symbol" panose="05050102010706020507" pitchFamily="18" charset="2"/>
              </a:rPr>
              <a:t> </a:t>
            </a:r>
            <a:r>
              <a:rPr lang="en-US" altLang="zh-CN" b="1" dirty="0">
                <a:sym typeface="Symbol" panose="05050102010706020507" pitchFamily="18" charset="2"/>
              </a:rPr>
              <a:t>derived from </a:t>
            </a:r>
            <a:r>
              <a:rPr lang="en-US" altLang="zh-CN" b="1" i="1" dirty="0">
                <a:sym typeface="Symbol" panose="05050102010706020507" pitchFamily="18" charset="2"/>
              </a:rPr>
              <a:t>A </a:t>
            </a:r>
            <a:r>
              <a:rPr lang="en-US" altLang="zh-CN" b="1" dirty="0">
                <a:sym typeface="Symbol" panose="05050102010706020507" pitchFamily="18" charset="2"/>
              </a:rPr>
              <a:t>logically</a:t>
            </a:r>
            <a:r>
              <a:rPr lang="en-US" altLang="zh-CN" b="1" i="1" dirty="0">
                <a:sym typeface="Symbol" panose="05050102010706020507" pitchFamily="18" charset="2"/>
              </a:rPr>
              <a:t>.</a:t>
            </a:r>
            <a:endParaRPr lang="zh-CN" altLang="en-US" b="1" dirty="0">
              <a:sym typeface="Symbol" panose="05050102010706020507" pitchFamily="18" charset="2"/>
            </a:endParaRPr>
          </a:p>
          <a:p>
            <a:pPr algn="just">
              <a:buFontTx/>
              <a:buNone/>
            </a:pPr>
            <a:endParaRPr lang="zh-CN" altLang="en-US" b="1" dirty="0">
              <a:sym typeface="Symbol" panose="05050102010706020507" pitchFamily="18" charset="2"/>
            </a:endParaRPr>
          </a:p>
          <a:p>
            <a:pPr algn="just">
              <a:buFont typeface="Wingdings" panose="05000000000000000000" pitchFamily="2" charset="2"/>
              <a:buChar char="l"/>
            </a:pPr>
            <a:r>
              <a:rPr lang="en-US" altLang="zh-CN" b="1" dirty="0">
                <a:sym typeface="Symbol" panose="05050102010706020507" pitchFamily="18" charset="2"/>
              </a:rPr>
              <a:t>This definition can be extend to the condition with </a:t>
            </a:r>
            <a:r>
              <a:rPr lang="en-US" altLang="zh-CN" b="1" i="1" dirty="0">
                <a:solidFill>
                  <a:srgbClr val="0070C0"/>
                </a:solidFill>
                <a:sym typeface="Symbol" panose="05050102010706020507" pitchFamily="18" charset="2"/>
              </a:rPr>
              <a:t>n</a:t>
            </a:r>
            <a:r>
              <a:rPr lang="en-US" altLang="zh-CN" b="1" dirty="0">
                <a:solidFill>
                  <a:srgbClr val="0070C0"/>
                </a:solidFill>
                <a:sym typeface="Symbol" panose="05050102010706020507" pitchFamily="18" charset="2"/>
              </a:rPr>
              <a:t> premises</a:t>
            </a:r>
            <a:r>
              <a:rPr lang="zh-CN" altLang="en-US" b="1" dirty="0">
                <a:sym typeface="Symbol" panose="05050102010706020507" pitchFamily="18" charset="2"/>
              </a:rPr>
              <a:t>。</a:t>
            </a:r>
          </a:p>
          <a:p>
            <a:pPr>
              <a:buFontTx/>
              <a:buNone/>
            </a:pPr>
            <a:endParaRPr lang="en-US" altLang="zh-CN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CC88AA1-9F70-4C07-8CB4-368D07168A1D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定义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直接证明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657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2DB3782-ACE5-4685-812A-728486967B7A}"/>
              </a:ext>
            </a:extLst>
          </p:cNvPr>
          <p:cNvSpPr/>
          <p:nvPr/>
        </p:nvSpPr>
        <p:spPr>
          <a:xfrm>
            <a:off x="1976942" y="1205535"/>
            <a:ext cx="9905999" cy="2414227"/>
          </a:xfrm>
          <a:prstGeom prst="roundRect">
            <a:avLst>
              <a:gd name="adj" fmla="val 6336"/>
            </a:avLst>
          </a:prstGeom>
          <a:solidFill>
            <a:srgbClr val="0064D2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30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Valid conclusion 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6CE20239-4417-42A0-9B24-1201156D2DF0}"/>
              </a:ext>
            </a:extLst>
          </p:cNvPr>
          <p:cNvSpPr txBox="1">
            <a:spLocks noChangeArrowheads="1"/>
          </p:cNvSpPr>
          <p:nvPr/>
        </p:nvSpPr>
        <p:spPr>
          <a:xfrm>
            <a:off x="2093663" y="1374264"/>
            <a:ext cx="9588785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en-US" altLang="zh-CN" b="1" dirty="0"/>
          </a:p>
          <a:p>
            <a:endParaRPr lang="zh-CN" altLang="en-US" b="1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7030A0"/>
                </a:solidFill>
              </a:rPr>
              <a:t>Example</a:t>
            </a:r>
            <a:r>
              <a:rPr lang="zh-CN" altLang="en-US" dirty="0">
                <a:solidFill>
                  <a:srgbClr val="7030A0"/>
                </a:solidFill>
              </a:rPr>
              <a:t>：</a:t>
            </a:r>
          </a:p>
          <a:p>
            <a:pPr lvl="1"/>
            <a:r>
              <a:rPr lang="en-US" altLang="zh-CN" b="1" i="1" dirty="0">
                <a:latin typeface="Arial" panose="020B0604020202020204" pitchFamily="34" charset="0"/>
              </a:rPr>
              <a:t>H</a:t>
            </a:r>
            <a:r>
              <a:rPr lang="en-US" altLang="zh-CN" b="1" i="1" baseline="-25000" dirty="0">
                <a:latin typeface="Arial" panose="020B0604020202020204" pitchFamily="34" charset="0"/>
              </a:rPr>
              <a:t>1</a:t>
            </a:r>
            <a:r>
              <a:rPr lang="zh-CN" altLang="en-US" b="1" dirty="0"/>
              <a:t>：</a:t>
            </a:r>
            <a:r>
              <a:rPr lang="en-US" altLang="zh-CN" b="1" dirty="0"/>
              <a:t>Today is Monday or it is raining today.</a:t>
            </a:r>
            <a:endParaRPr lang="zh-CN" altLang="en-US" b="1" dirty="0"/>
          </a:p>
          <a:p>
            <a:pPr lvl="1"/>
            <a:r>
              <a:rPr lang="en-US" altLang="zh-CN" b="1" i="1" dirty="0">
                <a:latin typeface="Arial" panose="020B0604020202020204" pitchFamily="34" charset="0"/>
              </a:rPr>
              <a:t>H</a:t>
            </a:r>
            <a:r>
              <a:rPr lang="en-US" altLang="zh-CN" b="1" i="1" baseline="-25000" dirty="0">
                <a:latin typeface="Arial" panose="020B0604020202020204" pitchFamily="34" charset="0"/>
              </a:rPr>
              <a:t>2</a:t>
            </a:r>
            <a:r>
              <a:rPr lang="zh-CN" altLang="en-US" b="1" dirty="0"/>
              <a:t>：</a:t>
            </a:r>
            <a:r>
              <a:rPr lang="en-US" altLang="zh-CN" b="1" dirty="0"/>
              <a:t>Today is not Monday.</a:t>
            </a:r>
            <a:endParaRPr lang="zh-CN" altLang="en-US" b="1" dirty="0"/>
          </a:p>
          <a:p>
            <a:pPr lvl="1"/>
            <a:r>
              <a:rPr lang="en-US" altLang="zh-CN" b="1" i="1" dirty="0">
                <a:latin typeface="Arial" panose="020B0604020202020204" pitchFamily="34" charset="0"/>
              </a:rPr>
              <a:t>C</a:t>
            </a:r>
            <a:r>
              <a:rPr lang="zh-CN" altLang="en-US" b="1" dirty="0"/>
              <a:t>：</a:t>
            </a:r>
            <a:r>
              <a:rPr lang="en-US" altLang="zh-CN" b="1" dirty="0"/>
              <a:t>It is raining today.</a:t>
            </a:r>
            <a:endParaRPr lang="zh-CN" altLang="en-US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D7712A-14BC-474D-AFCF-8E46A340B433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定义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真值表法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直接证明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F35FC5F-6E54-4594-AC38-3979D3300D4A}"/>
                  </a:ext>
                </a:extLst>
              </p:cNvPr>
              <p:cNvSpPr/>
              <p:nvPr/>
            </p:nvSpPr>
            <p:spPr>
              <a:xfrm>
                <a:off x="2159460" y="1289263"/>
                <a:ext cx="9588786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800" b="1" dirty="0">
                    <a:solidFill>
                      <a:srgbClr val="7030A0"/>
                    </a:solidFill>
                  </a:rPr>
                  <a:t>Definition</a:t>
                </a:r>
                <a:r>
                  <a:rPr lang="zh-CN" altLang="en-US" sz="2800" b="1" dirty="0">
                    <a:solidFill>
                      <a:srgbClr val="7030A0"/>
                    </a:solidFill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𝑯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800" b="1" i="1" dirty="0">
                    <a:sym typeface="Symbol" panose="05050102010706020507" pitchFamily="18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𝑯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𝟐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800" b="1" i="1" dirty="0">
                    <a:sym typeface="Symbol" panose="05050102010706020507" pitchFamily="18" charset="2"/>
                  </a:rPr>
                  <a:t>…,</a:t>
                </a:r>
                <a:r>
                  <a:rPr lang="zh-CN" altLang="en-US" sz="2800" b="1" i="1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𝑯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𝒎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800" b="1" dirty="0">
                    <a:sym typeface="Symbol" panose="05050102010706020507" pitchFamily="18" charset="2"/>
                  </a:rPr>
                  <a:t>and </a:t>
                </a:r>
                <a:r>
                  <a:rPr lang="en-US" altLang="zh-CN" sz="2800" b="1" i="1" dirty="0">
                    <a:sym typeface="Symbol" panose="05050102010706020507" pitchFamily="18" charset="2"/>
                  </a:rPr>
                  <a:t>C</a:t>
                </a:r>
                <a:r>
                  <a:rPr lang="en-US" altLang="zh-CN" sz="2800" b="1" dirty="0">
                    <a:sym typeface="Symbol" panose="05050102010706020507" pitchFamily="18" charset="2"/>
                  </a:rPr>
                  <a:t> are propositions, when and only when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𝑯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2800" b="1" dirty="0">
                    <a:latin typeface="Arial Black" panose="020B0A040201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</a:t>
                </a:r>
                <a:r>
                  <a:rPr lang="en-US" altLang="zh-CN" sz="2800" b="1" i="1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𝑯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𝟐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800" b="1" dirty="0">
                    <a:latin typeface="Arial Black" panose="020B0A040201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</a:t>
                </a:r>
                <a:r>
                  <a:rPr lang="en-US" altLang="zh-CN" sz="28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2800" b="1" i="1" dirty="0">
                    <a:sym typeface="Symbol" panose="05050102010706020507" pitchFamily="18" charset="2"/>
                  </a:rPr>
                  <a:t>…</a:t>
                </a:r>
                <a:r>
                  <a:rPr lang="en-US" altLang="zh-CN" sz="2800" b="1" dirty="0">
                    <a:latin typeface="Arial Black" panose="020B0A040201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</a:t>
                </a:r>
                <a:r>
                  <a:rPr lang="zh-CN" altLang="en-US" sz="2800" b="1" i="1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𝑯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zh-CN" sz="2800" b="1" dirty="0">
                    <a:sym typeface="Symbol" panose="05050102010706020507" pitchFamily="18" charset="2"/>
                  </a:rPr>
                  <a:t> </a:t>
                </a:r>
                <a:r>
                  <a:rPr lang="en-US" altLang="zh-CN" sz="2800" b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 </a:t>
                </a:r>
                <a:r>
                  <a:rPr lang="en-US" altLang="zh-CN" sz="2800" b="1" i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C</a:t>
                </a:r>
                <a:r>
                  <a:rPr lang="en-US" altLang="zh-CN" sz="2800" b="1" dirty="0">
                    <a:sym typeface="Symbol" panose="05050102010706020507" pitchFamily="18" charset="2"/>
                  </a:rPr>
                  <a:t>,</a:t>
                </a:r>
              </a:p>
              <a:p>
                <a:pPr algn="just"/>
                <a:r>
                  <a:rPr lang="en-US" altLang="zh-CN" sz="2800" b="1" i="1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C</a:t>
                </a:r>
                <a:r>
                  <a:rPr lang="en-US" altLang="zh-CN" sz="2800" b="1" dirty="0">
                    <a:sym typeface="Symbol" panose="05050102010706020507" pitchFamily="18" charset="2"/>
                  </a:rPr>
                  <a:t> is called the valid conclusion of premise set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𝑯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800" b="1" i="1" dirty="0">
                    <a:sym typeface="Symbol" panose="05050102010706020507" pitchFamily="18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𝑯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𝟐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800" b="1" i="1" dirty="0">
                    <a:sym typeface="Symbol" panose="05050102010706020507" pitchFamily="18" charset="2"/>
                  </a:rPr>
                  <a:t>…,</a:t>
                </a:r>
                <a:r>
                  <a:rPr lang="zh-CN" altLang="en-US" sz="2800" b="1" i="1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𝑯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𝒎</m:t>
                        </m:r>
                      </m:sub>
                    </m:sSub>
                  </m:oMath>
                </a14:m>
                <a:endParaRPr lang="zh-CN" altLang="en-US" sz="2800" b="1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F35FC5F-6E54-4594-AC38-3979D3300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460" y="1289263"/>
                <a:ext cx="9588786" cy="2246769"/>
              </a:xfrm>
              <a:prstGeom prst="rect">
                <a:avLst/>
              </a:prstGeom>
              <a:blipFill>
                <a:blip r:embed="rId3"/>
                <a:stretch>
                  <a:fillRect l="-1271" t="-2981" r="-1335" b="-6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80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10271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Methods to prove valid conclusion 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Rectangle 3">
            <a:extLst>
              <a:ext uri="{FF2B5EF4-FFF2-40B4-BE49-F238E27FC236}">
                <a16:creationId xmlns:a16="http://schemas.microsoft.com/office/drawing/2014/main" id="{C2E62A54-D66D-46C5-83F7-8D75B6754486}"/>
              </a:ext>
            </a:extLst>
          </p:cNvPr>
          <p:cNvSpPr txBox="1">
            <a:spLocks noChangeArrowheads="1"/>
          </p:cNvSpPr>
          <p:nvPr/>
        </p:nvSpPr>
        <p:spPr>
          <a:xfrm>
            <a:off x="1868897" y="1150938"/>
            <a:ext cx="10463514" cy="2879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en-US" altLang="zh-CN" b="1" dirty="0">
                <a:solidFill>
                  <a:srgbClr val="C00000"/>
                </a:solidFill>
              </a:rPr>
              <a:t>. Truth table</a:t>
            </a:r>
            <a:endParaRPr lang="zh-CN" altLang="en-US" b="1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CN" b="1" dirty="0">
                <a:sym typeface="Symbol" panose="05050102010706020507" pitchFamily="18" charset="2"/>
              </a:rPr>
              <a:t>“</a:t>
            </a:r>
            <a:r>
              <a:rPr lang="en-US" altLang="zh-CN" b="1" dirty="0">
                <a:solidFill>
                  <a:srgbClr val="C00000"/>
                </a:solidFill>
                <a:sym typeface="Symbol" panose="05050102010706020507" pitchFamily="18" charset="2"/>
              </a:rPr>
              <a:t>the true assignments</a:t>
            </a:r>
            <a:r>
              <a:rPr lang="en-US" altLang="zh-CN" dirty="0">
                <a:solidFill>
                  <a:srgbClr val="C00000"/>
                </a:solidFill>
                <a:sym typeface="Symbol" panose="05050102010706020507" pitchFamily="18" charset="2"/>
              </a:rPr>
              <a:t>,</a:t>
            </a:r>
            <a:r>
              <a:rPr lang="zh-CN" altLang="en-US" dirty="0">
                <a:solidFill>
                  <a:srgbClr val="C00000"/>
                </a:solidFill>
                <a:sym typeface="Symbol" panose="05050102010706020507" pitchFamily="18" charset="2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sym typeface="Symbol" panose="05050102010706020507" pitchFamily="18" charset="2"/>
              </a:rPr>
              <a:t>which make all premises true, also make the conclusion true</a:t>
            </a:r>
            <a:r>
              <a:rPr lang="en-US" altLang="zh-CN" b="1" dirty="0">
                <a:sym typeface="Symbol" panose="05050102010706020507" pitchFamily="18" charset="2"/>
              </a:rPr>
              <a:t>”</a:t>
            </a:r>
            <a:endParaRPr lang="zh-CN" altLang="en-US" b="1" dirty="0"/>
          </a:p>
          <a:p>
            <a:pPr lvl="1">
              <a:lnSpc>
                <a:spcPct val="100000"/>
              </a:lnSpc>
            </a:pPr>
            <a:r>
              <a:rPr lang="en-US" altLang="zh-CN" b="1" dirty="0">
                <a:solidFill>
                  <a:srgbClr val="7030A0"/>
                </a:solidFill>
              </a:rPr>
              <a:t>Example: </a:t>
            </a:r>
            <a:r>
              <a:rPr lang="en-US" altLang="zh-CN" b="1" dirty="0"/>
              <a:t>Whether </a:t>
            </a:r>
            <a:r>
              <a:rPr lang="en-US" altLang="zh-CN" b="1" i="1" dirty="0"/>
              <a:t>C </a:t>
            </a:r>
            <a:r>
              <a:rPr lang="en-US" altLang="zh-CN" b="1" dirty="0"/>
              <a:t>is the conclusion of the following premises </a:t>
            </a:r>
            <a:r>
              <a:rPr lang="en-US" altLang="zh-CN" b="1" i="1" dirty="0"/>
              <a:t>H</a:t>
            </a:r>
            <a:r>
              <a:rPr lang="en-US" altLang="zh-CN" b="1" baseline="-25000" dirty="0"/>
              <a:t>1</a:t>
            </a:r>
            <a:r>
              <a:rPr lang="zh-CN" altLang="en-US" b="1" i="1" dirty="0"/>
              <a:t>，</a:t>
            </a:r>
            <a:r>
              <a:rPr lang="en-US" altLang="zh-CN" b="1" i="1" dirty="0"/>
              <a:t>H</a:t>
            </a:r>
            <a:r>
              <a:rPr lang="en-US" altLang="zh-CN" b="1" baseline="-25000" dirty="0"/>
              <a:t>2.</a:t>
            </a:r>
            <a:endParaRPr lang="zh-CN" altLang="en-US" b="1" dirty="0"/>
          </a:p>
          <a:p>
            <a:pPr lvl="1"/>
            <a:r>
              <a:rPr lang="en-US" altLang="zh-CN" b="1" dirty="0"/>
              <a:t>(1) </a:t>
            </a:r>
            <a:r>
              <a:rPr lang="en-US" altLang="zh-CN" b="1" i="1" dirty="0"/>
              <a:t>H</a:t>
            </a:r>
            <a:r>
              <a:rPr lang="en-US" altLang="zh-CN" b="1" baseline="-25000" dirty="0"/>
              <a:t>1</a:t>
            </a:r>
            <a:r>
              <a:rPr lang="zh-CN" altLang="en-US" b="1" dirty="0"/>
              <a:t>：</a:t>
            </a:r>
            <a:r>
              <a:rPr lang="en-US" altLang="zh-CN" b="1" i="1" dirty="0"/>
              <a:t>P</a:t>
            </a:r>
            <a:r>
              <a:rPr lang="en-US" altLang="zh-CN" b="1" dirty="0"/>
              <a:t>→</a:t>
            </a:r>
            <a:r>
              <a:rPr lang="en-US" altLang="zh-CN" b="1" i="1" dirty="0"/>
              <a:t>Q</a:t>
            </a:r>
            <a:r>
              <a:rPr lang="zh-CN" altLang="en-US" b="1" dirty="0"/>
              <a:t>，</a:t>
            </a:r>
            <a:r>
              <a:rPr lang="en-US" altLang="zh-CN" b="1" i="1" dirty="0"/>
              <a:t>H</a:t>
            </a:r>
            <a:r>
              <a:rPr lang="en-US" altLang="zh-CN" b="1" baseline="-25000" dirty="0"/>
              <a:t>2</a:t>
            </a:r>
            <a:r>
              <a:rPr lang="zh-CN" altLang="en-US" b="1" dirty="0"/>
              <a:t>：</a:t>
            </a:r>
            <a:r>
              <a:rPr lang="en-US" altLang="zh-CN" b="1" i="1" dirty="0"/>
              <a:t>P</a:t>
            </a:r>
            <a:r>
              <a:rPr lang="zh-CN" altLang="en-US" b="1" dirty="0"/>
              <a:t>，</a:t>
            </a:r>
            <a:r>
              <a:rPr lang="en-US" altLang="zh-CN" b="1" i="1" dirty="0"/>
              <a:t>C</a:t>
            </a:r>
            <a:r>
              <a:rPr lang="zh-CN" altLang="en-US" b="1" dirty="0"/>
              <a:t>：</a:t>
            </a:r>
            <a:r>
              <a:rPr lang="en-US" altLang="zh-CN" b="1" i="1" dirty="0"/>
              <a:t>Q</a:t>
            </a:r>
          </a:p>
          <a:p>
            <a:pPr lvl="1"/>
            <a:endParaRPr lang="en-US" altLang="zh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Group 6">
                <a:extLst>
                  <a:ext uri="{FF2B5EF4-FFF2-40B4-BE49-F238E27FC236}">
                    <a16:creationId xmlns:a16="http://schemas.microsoft.com/office/drawing/2014/main" id="{4172EDBE-0FF5-4C9D-8C99-E2749185CBC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15457070"/>
                  </p:ext>
                </p:extLst>
              </p:nvPr>
            </p:nvGraphicFramePr>
            <p:xfrm>
              <a:off x="3254312" y="3913516"/>
              <a:ext cx="7488832" cy="2787333"/>
            </p:xfrm>
            <a:graphic>
              <a:graphicData uri="http://schemas.openxmlformats.org/drawingml/2006/table">
                <a:tbl>
                  <a:tblPr/>
                  <a:tblGrid>
                    <a:gridCol w="10574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900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591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8238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8405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49683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528322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32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32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Q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32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kumimoji="0" lang="en-US" altLang="zh-CN" sz="3200" b="0" i="0" u="none" strike="noStrike" cap="none" normalizeH="0" baseline="-2500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32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kumimoji="0" lang="en-US" altLang="zh-CN" sz="3200" b="0" i="0" u="none" strike="noStrike" cap="none" normalizeH="0" baseline="-2500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32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endParaRPr kumimoji="0" lang="en-US" altLang="zh-CN" sz="3200" b="0" i="1" u="none" strike="noStrike" cap="none" normalizeH="0" baseline="-2500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𝐻</m:t>
                                </m:r>
                                <m:r>
                                  <a:rPr kumimoji="0" lang="en-US" altLang="zh-CN" sz="3200" b="0" i="1" u="none" strike="noStrike" cap="none" normalizeH="0" baseline="-2500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1</m:t>
                                </m:r>
                                <m:r>
                                  <a:rPr kumimoji="0" lang="en-US" altLang="zh-CN" sz="32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kumimoji="0" lang="en-US" altLang="zh-CN" sz="32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 </m:t>
                                </m:r>
                                <m:r>
                                  <a:rPr kumimoji="0" lang="en-US" altLang="zh-CN" sz="32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𝐻</m:t>
                                </m:r>
                                <m:r>
                                  <a:rPr kumimoji="0" lang="en-US" altLang="zh-CN" sz="3200" b="0" i="1" u="none" strike="noStrike" cap="none" normalizeH="0" baseline="-2500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2</m:t>
                                </m:r>
                                <m:r>
                                  <a:rPr kumimoji="0" lang="en-US" altLang="zh-CN" sz="32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→</m:t>
                                </m:r>
                                <m:r>
                                  <a:rPr kumimoji="0" lang="en-US" altLang="zh-CN" sz="32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kumimoji="0" lang="en-US" altLang="zh-CN" sz="3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6100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4513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6100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71500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Group 6">
                <a:extLst>
                  <a:ext uri="{FF2B5EF4-FFF2-40B4-BE49-F238E27FC236}">
                    <a16:creationId xmlns:a16="http://schemas.microsoft.com/office/drawing/2014/main" id="{4172EDBE-0FF5-4C9D-8C99-E2749185CBC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15457070"/>
                  </p:ext>
                </p:extLst>
              </p:nvPr>
            </p:nvGraphicFramePr>
            <p:xfrm>
              <a:off x="3254312" y="3913516"/>
              <a:ext cx="7488832" cy="2787333"/>
            </p:xfrm>
            <a:graphic>
              <a:graphicData uri="http://schemas.openxmlformats.org/drawingml/2006/table">
                <a:tbl>
                  <a:tblPr/>
                  <a:tblGrid>
                    <a:gridCol w="10574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900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591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8238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8405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49683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32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32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Q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32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kumimoji="0" lang="en-US" altLang="zh-CN" sz="3200" b="0" i="0" u="none" strike="noStrike" cap="none" normalizeH="0" baseline="-2500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32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kumimoji="0" lang="en-US" altLang="zh-CN" sz="3200" b="0" i="0" u="none" strike="noStrike" cap="none" normalizeH="0" baseline="-2500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32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endParaRPr kumimoji="0" lang="en-US" altLang="zh-CN" sz="3200" b="0" i="1" u="none" strike="noStrike" cap="none" normalizeH="0" baseline="-2500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0488" t="-13684" r="-1220" b="-402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6100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4513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6100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71500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043760BD-5DF1-41D2-8126-82BE0F06D80E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1.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真值表法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直接证明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847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Method of truth table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706E5302-D5C7-4B4E-9F9D-9C7A37C2981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273300" y="1288494"/>
                <a:ext cx="8001000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dirty="0"/>
                  <a:t>(2)</a:t>
                </a:r>
                <a:r>
                  <a:rPr lang="en-US" altLang="zh-CN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dirty="0">
                    <a:latin typeface="Franklin Gothic Demi" charset="0"/>
                    <a:ea typeface="宋体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¬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Franklin Gothic Demi" charset="0"/>
                    <a:ea typeface="宋体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>
                    <a:latin typeface="Franklin Gothic Demi" charset="0"/>
                    <a:ea typeface="宋体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dirty="0">
                    <a:latin typeface="Franklin Gothic Demi" charset="0"/>
                    <a:ea typeface="宋体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zh-CN" altLang="zh-CN" dirty="0">
                  <a:latin typeface="Franklin Gothic Demi" charset="0"/>
                  <a:ea typeface="宋体" pitchFamily="2" charset="-122"/>
                </a:endParaRPr>
              </a:p>
              <a:p>
                <a:pPr>
                  <a:buFontTx/>
                  <a:buNone/>
                </a:pPr>
                <a:r>
                  <a:rPr lang="en-US" altLang="zh-CN" b="1" dirty="0"/>
                  <a:t> The truth table is as follows</a:t>
                </a:r>
                <a:r>
                  <a:rPr lang="zh-CN" altLang="en-US" b="1" dirty="0"/>
                  <a:t>：</a:t>
                </a:r>
              </a:p>
            </p:txBody>
          </p:sp>
        </mc:Choice>
        <mc:Fallback xmlns="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706E5302-D5C7-4B4E-9F9D-9C7A37C29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300" y="1288494"/>
                <a:ext cx="8001000" cy="5715000"/>
              </a:xfrm>
              <a:prstGeom prst="rect">
                <a:avLst/>
              </a:prstGeom>
              <a:blipFill>
                <a:blip r:embed="rId3"/>
                <a:stretch>
                  <a:fillRect l="-1601" t="-1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Group 22">
                <a:extLst>
                  <a:ext uri="{FF2B5EF4-FFF2-40B4-BE49-F238E27FC236}">
                    <a16:creationId xmlns:a16="http://schemas.microsoft.com/office/drawing/2014/main" id="{32F35886-1229-4812-A437-B8D02E9D01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211860"/>
                  </p:ext>
                </p:extLst>
              </p:nvPr>
            </p:nvGraphicFramePr>
            <p:xfrm>
              <a:off x="3107408" y="2416721"/>
              <a:ext cx="7415213" cy="4258716"/>
            </p:xfrm>
            <a:graphic>
              <a:graphicData uri="http://schemas.openxmlformats.org/drawingml/2006/table">
                <a:tbl>
                  <a:tblPr/>
                  <a:tblGrid>
                    <a:gridCol w="14687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8633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239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239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086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Q</a:t>
                          </a: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R</a:t>
                          </a:r>
                          <a:endParaRPr kumimoji="0" lang="zh-CN" altLang="zh-CN" sz="2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kumimoji="0" lang="zh-CN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zh-CN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CN" altLang="zh-CN" sz="2800" dirty="0">
                            <a:latin typeface="Times New Roman" panose="02020603050405020304" pitchFamily="18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0114">
                    <a:tc>
                      <a:txBody>
                        <a:bodyPr/>
                        <a:lstStyle/>
                        <a:p>
                          <a:pPr marL="0" marR="0" lvl="0" indent="193675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0 0 0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0 0 1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0 1 0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0 1 1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1 0 0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1 0 1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1 1 0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1 1 1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193675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193675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193675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193675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Group 22">
                <a:extLst>
                  <a:ext uri="{FF2B5EF4-FFF2-40B4-BE49-F238E27FC236}">
                    <a16:creationId xmlns:a16="http://schemas.microsoft.com/office/drawing/2014/main" id="{32F35886-1229-4812-A437-B8D02E9D01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211860"/>
                  </p:ext>
                </p:extLst>
              </p:nvPr>
            </p:nvGraphicFramePr>
            <p:xfrm>
              <a:off x="3107408" y="2416721"/>
              <a:ext cx="7415213" cy="4258716"/>
            </p:xfrm>
            <a:graphic>
              <a:graphicData uri="http://schemas.openxmlformats.org/drawingml/2006/table">
                <a:tbl>
                  <a:tblPr/>
                  <a:tblGrid>
                    <a:gridCol w="14687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8633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239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239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086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Q</a:t>
                          </a: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R</a:t>
                          </a:r>
                          <a:endParaRPr kumimoji="0" lang="zh-CN" altLang="zh-CN" sz="2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97189" t="-3000" r="-293574" b="-6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50613" t="-3000" r="-124233" b="-6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406468" t="-3000" r="-101493" b="-6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506468" t="-3000" r="-1493" b="-6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0114">
                    <a:tc>
                      <a:txBody>
                        <a:bodyPr/>
                        <a:lstStyle/>
                        <a:p>
                          <a:pPr marL="0" marR="0" lvl="0" indent="193675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0 0 0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0 0 1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0 1 0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0 1 1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1 0 0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1 0 1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1 1 0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1 1 1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193675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193675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193675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193675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  <a:p>
                          <a:pPr marL="0" marR="0" lvl="0" indent="193675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E54AF3B3-3E66-41DF-9A5E-6E0A5B6BE4DB}"/>
              </a:ext>
            </a:extLst>
          </p:cNvPr>
          <p:cNvSpPr/>
          <p:nvPr/>
        </p:nvSpPr>
        <p:spPr>
          <a:xfrm>
            <a:off x="0" y="1052669"/>
            <a:ext cx="1706880" cy="5721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有效结论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证明方法：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1.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真值表法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直接证明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推论规则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CP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F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386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5967</TotalTime>
  <Words>3867</Words>
  <Application>Microsoft Office PowerPoint</Application>
  <PresentationFormat>宽屏</PresentationFormat>
  <Paragraphs>909</Paragraphs>
  <Slides>41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6" baseType="lpstr">
      <vt:lpstr>Arial Unicode MS</vt:lpstr>
      <vt:lpstr>等线</vt:lpstr>
      <vt:lpstr>华文楷体</vt:lpstr>
      <vt:lpstr>宋体</vt:lpstr>
      <vt:lpstr>微软雅黑</vt:lpstr>
      <vt:lpstr>Arial</vt:lpstr>
      <vt:lpstr>Arial Black</vt:lpstr>
      <vt:lpstr>Calibri</vt:lpstr>
      <vt:lpstr>Cambria Math</vt:lpstr>
      <vt:lpstr>Franklin Gothic Demi</vt:lpstr>
      <vt:lpstr>Symbol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卡通公开课</dc:title>
  <dc:creator>第一PPT</dc:creator>
  <cp:keywords>www.1ppt.com</cp:keywords>
  <dc:description>www.1ppt.com</dc:description>
  <cp:lastModifiedBy>Huawei</cp:lastModifiedBy>
  <cp:revision>356</cp:revision>
  <dcterms:created xsi:type="dcterms:W3CDTF">2017-08-18T03:02:00Z</dcterms:created>
  <dcterms:modified xsi:type="dcterms:W3CDTF">2023-04-25T23:42:01Z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